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9" r:id="rId5"/>
    <p:sldId id="260" r:id="rId6"/>
    <p:sldId id="261" r:id="rId7"/>
    <p:sldId id="262" r:id="rId8"/>
    <p:sldId id="257"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0" r:id="rId26"/>
    <p:sldId id="281" r:id="rId27"/>
    <p:sldId id="279" r:id="rId28"/>
    <p:sldId id="282" r:id="rId29"/>
    <p:sldId id="283" r:id="rId30"/>
    <p:sldId id="284"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60"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51E8C3A-602E-481D-849C-C1F4E3BE18AF}" type="datetimeFigureOut">
              <a:rPr lang="ms-MY" smtClean="0"/>
              <a:t>1/03/2018</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AA8B6F0F-0316-4263-A3AE-484701B06F40}" type="slidenum">
              <a:rPr lang="ms-MY" smtClean="0"/>
              <a:t>‹#›</a:t>
            </a:fld>
            <a:endParaRPr lang="ms-MY"/>
          </a:p>
        </p:txBody>
      </p:sp>
    </p:spTree>
    <p:extLst>
      <p:ext uri="{BB962C8B-B14F-4D97-AF65-F5344CB8AC3E}">
        <p14:creationId xmlns:p14="http://schemas.microsoft.com/office/powerpoint/2010/main" val="2418609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51E8C3A-602E-481D-849C-C1F4E3BE18AF}" type="datetimeFigureOut">
              <a:rPr lang="ms-MY" smtClean="0"/>
              <a:t>1/03/2018</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AA8B6F0F-0316-4263-A3AE-484701B06F40}" type="slidenum">
              <a:rPr lang="ms-MY" smtClean="0"/>
              <a:t>‹#›</a:t>
            </a:fld>
            <a:endParaRPr lang="ms-MY"/>
          </a:p>
        </p:txBody>
      </p:sp>
    </p:spTree>
    <p:extLst>
      <p:ext uri="{BB962C8B-B14F-4D97-AF65-F5344CB8AC3E}">
        <p14:creationId xmlns:p14="http://schemas.microsoft.com/office/powerpoint/2010/main" val="469265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51E8C3A-602E-481D-849C-C1F4E3BE18AF}" type="datetimeFigureOut">
              <a:rPr lang="ms-MY" smtClean="0"/>
              <a:t>1/03/2018</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AA8B6F0F-0316-4263-A3AE-484701B06F40}" type="slidenum">
              <a:rPr lang="ms-MY" smtClean="0"/>
              <a:t>‹#›</a:t>
            </a:fld>
            <a:endParaRPr lang="ms-MY"/>
          </a:p>
        </p:txBody>
      </p:sp>
    </p:spTree>
    <p:extLst>
      <p:ext uri="{BB962C8B-B14F-4D97-AF65-F5344CB8AC3E}">
        <p14:creationId xmlns:p14="http://schemas.microsoft.com/office/powerpoint/2010/main" val="3140508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DE869C-1742-491A-9BAD-FC012EF7ADC0}" type="datetimeFigureOut">
              <a:rPr lang="en-US" smtClean="0">
                <a:solidFill>
                  <a:prstClr val="black">
                    <a:tint val="75000"/>
                  </a:prstClr>
                </a:solidFill>
              </a:rPr>
              <a:pPr/>
              <a:t>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3B44EE-A66B-4D19-BB9D-3339F62A32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144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DE869C-1742-491A-9BAD-FC012EF7ADC0}" type="datetimeFigureOut">
              <a:rPr lang="en-US" smtClean="0">
                <a:solidFill>
                  <a:prstClr val="black">
                    <a:tint val="75000"/>
                  </a:prstClr>
                </a:solidFill>
              </a:rPr>
              <a:pPr/>
              <a:t>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3B44EE-A66B-4D19-BB9D-3339F62A32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DE869C-1742-491A-9BAD-FC012EF7ADC0}" type="datetimeFigureOut">
              <a:rPr lang="en-US" smtClean="0">
                <a:solidFill>
                  <a:prstClr val="black">
                    <a:tint val="75000"/>
                  </a:prstClr>
                </a:solidFill>
              </a:rPr>
              <a:pPr/>
              <a:t>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3B44EE-A66B-4D19-BB9D-3339F62A32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853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DE869C-1742-491A-9BAD-FC012EF7ADC0}" type="datetimeFigureOut">
              <a:rPr lang="en-US" smtClean="0">
                <a:solidFill>
                  <a:prstClr val="black">
                    <a:tint val="75000"/>
                  </a:prstClr>
                </a:solidFill>
              </a:rPr>
              <a:pPr/>
              <a:t>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3B44EE-A66B-4D19-BB9D-3339F62A32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8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DE869C-1742-491A-9BAD-FC012EF7ADC0}" type="datetimeFigureOut">
              <a:rPr lang="en-US" smtClean="0">
                <a:solidFill>
                  <a:prstClr val="black">
                    <a:tint val="75000"/>
                  </a:prstClr>
                </a:solidFill>
              </a:rPr>
              <a:pPr/>
              <a:t>3/1/2018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3B44EE-A66B-4D19-BB9D-3339F62A32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9143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DE869C-1742-491A-9BAD-FC012EF7ADC0}" type="datetimeFigureOut">
              <a:rPr lang="en-US" smtClean="0">
                <a:solidFill>
                  <a:prstClr val="black">
                    <a:tint val="75000"/>
                  </a:prstClr>
                </a:solidFill>
              </a:rPr>
              <a:pPr/>
              <a:t>3/1/2018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3B44EE-A66B-4D19-BB9D-3339F62A32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726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DE869C-1742-491A-9BAD-FC012EF7ADC0}" type="datetimeFigureOut">
              <a:rPr lang="en-US" smtClean="0">
                <a:solidFill>
                  <a:prstClr val="black">
                    <a:tint val="75000"/>
                  </a:prstClr>
                </a:solidFill>
              </a:rPr>
              <a:pPr/>
              <a:t>3/1/2018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3B44EE-A66B-4D19-BB9D-3339F62A32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4852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DE869C-1742-491A-9BAD-FC012EF7ADC0}" type="datetimeFigureOut">
              <a:rPr lang="en-US" smtClean="0">
                <a:solidFill>
                  <a:prstClr val="black">
                    <a:tint val="75000"/>
                  </a:prstClr>
                </a:solidFill>
              </a:rPr>
              <a:pPr/>
              <a:t>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3B44EE-A66B-4D19-BB9D-3339F62A32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532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51E8C3A-602E-481D-849C-C1F4E3BE18AF}" type="datetimeFigureOut">
              <a:rPr lang="ms-MY" smtClean="0"/>
              <a:t>1/03/2018</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AA8B6F0F-0316-4263-A3AE-484701B06F40}" type="slidenum">
              <a:rPr lang="ms-MY" smtClean="0"/>
              <a:t>‹#›</a:t>
            </a:fld>
            <a:endParaRPr lang="ms-MY"/>
          </a:p>
        </p:txBody>
      </p:sp>
    </p:spTree>
    <p:extLst>
      <p:ext uri="{BB962C8B-B14F-4D97-AF65-F5344CB8AC3E}">
        <p14:creationId xmlns:p14="http://schemas.microsoft.com/office/powerpoint/2010/main" val="3603746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DE869C-1742-491A-9BAD-FC012EF7ADC0}" type="datetimeFigureOut">
              <a:rPr lang="en-US" smtClean="0">
                <a:solidFill>
                  <a:prstClr val="black">
                    <a:tint val="75000"/>
                  </a:prstClr>
                </a:solidFill>
              </a:rPr>
              <a:pPr/>
              <a:t>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3B44EE-A66B-4D19-BB9D-3339F62A32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3691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DE869C-1742-491A-9BAD-FC012EF7ADC0}" type="datetimeFigureOut">
              <a:rPr lang="en-US" smtClean="0">
                <a:solidFill>
                  <a:prstClr val="black">
                    <a:tint val="75000"/>
                  </a:prstClr>
                </a:solidFill>
              </a:rPr>
              <a:pPr/>
              <a:t>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3B44EE-A66B-4D19-BB9D-3339F62A32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975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DE869C-1742-491A-9BAD-FC012EF7ADC0}" type="datetimeFigureOut">
              <a:rPr lang="en-US" smtClean="0">
                <a:solidFill>
                  <a:prstClr val="black">
                    <a:tint val="75000"/>
                  </a:prstClr>
                </a:solidFill>
              </a:rPr>
              <a:pPr/>
              <a:t>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3B44EE-A66B-4D19-BB9D-3339F62A32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614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DE869C-1742-491A-9BAD-FC012EF7ADC0}" type="datetimeFigureOut">
              <a:rPr lang="en-US" smtClean="0">
                <a:solidFill>
                  <a:prstClr val="black">
                    <a:tint val="75000"/>
                  </a:prstClr>
                </a:solidFill>
              </a:rPr>
              <a:pPr/>
              <a:t>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3B44EE-A66B-4D19-BB9D-3339F62A32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58776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DE869C-1742-491A-9BAD-FC012EF7ADC0}" type="datetimeFigureOut">
              <a:rPr lang="en-US" smtClean="0">
                <a:solidFill>
                  <a:prstClr val="black">
                    <a:tint val="75000"/>
                  </a:prstClr>
                </a:solidFill>
              </a:rPr>
              <a:pPr/>
              <a:t>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3B44EE-A66B-4D19-BB9D-3339F62A32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8515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DE869C-1742-491A-9BAD-FC012EF7ADC0}" type="datetimeFigureOut">
              <a:rPr lang="en-US" smtClean="0">
                <a:solidFill>
                  <a:prstClr val="black">
                    <a:tint val="75000"/>
                  </a:prstClr>
                </a:solidFill>
              </a:rPr>
              <a:pPr/>
              <a:t>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3B44EE-A66B-4D19-BB9D-3339F62A32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6230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DE869C-1742-491A-9BAD-FC012EF7ADC0}" type="datetimeFigureOut">
              <a:rPr lang="en-US" smtClean="0">
                <a:solidFill>
                  <a:prstClr val="black">
                    <a:tint val="75000"/>
                  </a:prstClr>
                </a:solidFill>
              </a:rPr>
              <a:pPr/>
              <a:t>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3B44EE-A66B-4D19-BB9D-3339F62A32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37498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DE869C-1742-491A-9BAD-FC012EF7ADC0}" type="datetimeFigureOut">
              <a:rPr lang="en-US" smtClean="0">
                <a:solidFill>
                  <a:prstClr val="black">
                    <a:tint val="75000"/>
                  </a:prstClr>
                </a:solidFill>
              </a:rPr>
              <a:pPr/>
              <a:t>3/1/2018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3B44EE-A66B-4D19-BB9D-3339F62A32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8629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DE869C-1742-491A-9BAD-FC012EF7ADC0}" type="datetimeFigureOut">
              <a:rPr lang="en-US" smtClean="0">
                <a:solidFill>
                  <a:prstClr val="black">
                    <a:tint val="75000"/>
                  </a:prstClr>
                </a:solidFill>
              </a:rPr>
              <a:pPr/>
              <a:t>3/1/2018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3B44EE-A66B-4D19-BB9D-3339F62A32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5681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DE869C-1742-491A-9BAD-FC012EF7ADC0}" type="datetimeFigureOut">
              <a:rPr lang="en-US" smtClean="0">
                <a:solidFill>
                  <a:prstClr val="black">
                    <a:tint val="75000"/>
                  </a:prstClr>
                </a:solidFill>
              </a:rPr>
              <a:pPr/>
              <a:t>3/1/2018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3B44EE-A66B-4D19-BB9D-3339F62A32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454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1E8C3A-602E-481D-849C-C1F4E3BE18AF}" type="datetimeFigureOut">
              <a:rPr lang="ms-MY" smtClean="0"/>
              <a:t>1/03/2018</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AA8B6F0F-0316-4263-A3AE-484701B06F40}" type="slidenum">
              <a:rPr lang="ms-MY" smtClean="0"/>
              <a:t>‹#›</a:t>
            </a:fld>
            <a:endParaRPr lang="ms-MY"/>
          </a:p>
        </p:txBody>
      </p:sp>
    </p:spTree>
    <p:extLst>
      <p:ext uri="{BB962C8B-B14F-4D97-AF65-F5344CB8AC3E}">
        <p14:creationId xmlns:p14="http://schemas.microsoft.com/office/powerpoint/2010/main" val="41822000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DE869C-1742-491A-9BAD-FC012EF7ADC0}" type="datetimeFigureOut">
              <a:rPr lang="en-US" smtClean="0">
                <a:solidFill>
                  <a:prstClr val="black">
                    <a:tint val="75000"/>
                  </a:prstClr>
                </a:solidFill>
              </a:rPr>
              <a:pPr/>
              <a:t>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3B44EE-A66B-4D19-BB9D-3339F62A32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406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DE869C-1742-491A-9BAD-FC012EF7ADC0}" type="datetimeFigureOut">
              <a:rPr lang="en-US" smtClean="0">
                <a:solidFill>
                  <a:prstClr val="black">
                    <a:tint val="75000"/>
                  </a:prstClr>
                </a:solidFill>
              </a:rPr>
              <a:pPr/>
              <a:t>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3B44EE-A66B-4D19-BB9D-3339F62A32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4460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DE869C-1742-491A-9BAD-FC012EF7ADC0}" type="datetimeFigureOut">
              <a:rPr lang="en-US" smtClean="0">
                <a:solidFill>
                  <a:prstClr val="black">
                    <a:tint val="75000"/>
                  </a:prstClr>
                </a:solidFill>
              </a:rPr>
              <a:pPr/>
              <a:t>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3B44EE-A66B-4D19-BB9D-3339F62A32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1467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DE869C-1742-491A-9BAD-FC012EF7ADC0}" type="datetimeFigureOut">
              <a:rPr lang="en-US" smtClean="0">
                <a:solidFill>
                  <a:prstClr val="black">
                    <a:tint val="75000"/>
                  </a:prstClr>
                </a:solidFill>
              </a:rPr>
              <a:pPr/>
              <a:t>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3B44EE-A66B-4D19-BB9D-3339F62A32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011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51E8C3A-602E-481D-849C-C1F4E3BE18AF}" type="datetimeFigureOut">
              <a:rPr lang="ms-MY" smtClean="0"/>
              <a:t>1/03/2018</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AA8B6F0F-0316-4263-A3AE-484701B06F40}" type="slidenum">
              <a:rPr lang="ms-MY" smtClean="0"/>
              <a:t>‹#›</a:t>
            </a:fld>
            <a:endParaRPr lang="ms-MY"/>
          </a:p>
        </p:txBody>
      </p:sp>
    </p:spTree>
    <p:extLst>
      <p:ext uri="{BB962C8B-B14F-4D97-AF65-F5344CB8AC3E}">
        <p14:creationId xmlns:p14="http://schemas.microsoft.com/office/powerpoint/2010/main" val="4154771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51E8C3A-602E-481D-849C-C1F4E3BE18AF}" type="datetimeFigureOut">
              <a:rPr lang="ms-MY" smtClean="0"/>
              <a:t>1/03/2018</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AA8B6F0F-0316-4263-A3AE-484701B06F40}" type="slidenum">
              <a:rPr lang="ms-MY" smtClean="0"/>
              <a:t>‹#›</a:t>
            </a:fld>
            <a:endParaRPr lang="ms-MY"/>
          </a:p>
        </p:txBody>
      </p:sp>
    </p:spTree>
    <p:extLst>
      <p:ext uri="{BB962C8B-B14F-4D97-AF65-F5344CB8AC3E}">
        <p14:creationId xmlns:p14="http://schemas.microsoft.com/office/powerpoint/2010/main" val="218134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51E8C3A-602E-481D-849C-C1F4E3BE18AF}" type="datetimeFigureOut">
              <a:rPr lang="ms-MY" smtClean="0"/>
              <a:t>1/03/2018</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AA8B6F0F-0316-4263-A3AE-484701B06F40}" type="slidenum">
              <a:rPr lang="ms-MY" smtClean="0"/>
              <a:t>‹#›</a:t>
            </a:fld>
            <a:endParaRPr lang="ms-MY"/>
          </a:p>
        </p:txBody>
      </p:sp>
    </p:spTree>
    <p:extLst>
      <p:ext uri="{BB962C8B-B14F-4D97-AF65-F5344CB8AC3E}">
        <p14:creationId xmlns:p14="http://schemas.microsoft.com/office/powerpoint/2010/main" val="452715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1E8C3A-602E-481D-849C-C1F4E3BE18AF}" type="datetimeFigureOut">
              <a:rPr lang="ms-MY" smtClean="0"/>
              <a:t>1/03/2018</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AA8B6F0F-0316-4263-A3AE-484701B06F40}" type="slidenum">
              <a:rPr lang="ms-MY" smtClean="0"/>
              <a:t>‹#›</a:t>
            </a:fld>
            <a:endParaRPr lang="ms-MY"/>
          </a:p>
        </p:txBody>
      </p:sp>
    </p:spTree>
    <p:extLst>
      <p:ext uri="{BB962C8B-B14F-4D97-AF65-F5344CB8AC3E}">
        <p14:creationId xmlns:p14="http://schemas.microsoft.com/office/powerpoint/2010/main" val="936674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1E8C3A-602E-481D-849C-C1F4E3BE18AF}" type="datetimeFigureOut">
              <a:rPr lang="ms-MY" smtClean="0"/>
              <a:t>1/03/2018</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AA8B6F0F-0316-4263-A3AE-484701B06F40}" type="slidenum">
              <a:rPr lang="ms-MY" smtClean="0"/>
              <a:t>‹#›</a:t>
            </a:fld>
            <a:endParaRPr lang="ms-MY"/>
          </a:p>
        </p:txBody>
      </p:sp>
    </p:spTree>
    <p:extLst>
      <p:ext uri="{BB962C8B-B14F-4D97-AF65-F5344CB8AC3E}">
        <p14:creationId xmlns:p14="http://schemas.microsoft.com/office/powerpoint/2010/main" val="1426508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1E8C3A-602E-481D-849C-C1F4E3BE18AF}" type="datetimeFigureOut">
              <a:rPr lang="ms-MY" smtClean="0"/>
              <a:t>1/03/2018</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AA8B6F0F-0316-4263-A3AE-484701B06F40}" type="slidenum">
              <a:rPr lang="ms-MY" smtClean="0"/>
              <a:t>‹#›</a:t>
            </a:fld>
            <a:endParaRPr lang="ms-MY"/>
          </a:p>
        </p:txBody>
      </p:sp>
    </p:spTree>
    <p:extLst>
      <p:ext uri="{BB962C8B-B14F-4D97-AF65-F5344CB8AC3E}">
        <p14:creationId xmlns:p14="http://schemas.microsoft.com/office/powerpoint/2010/main" val="1908538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1E8C3A-602E-481D-849C-C1F4E3BE18AF}" type="datetimeFigureOut">
              <a:rPr lang="ms-MY" smtClean="0"/>
              <a:t>1/03/2018</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8B6F0F-0316-4263-A3AE-484701B06F40}" type="slidenum">
              <a:rPr lang="ms-MY" smtClean="0"/>
              <a:t>‹#›</a:t>
            </a:fld>
            <a:endParaRPr lang="ms-MY"/>
          </a:p>
        </p:txBody>
      </p:sp>
    </p:spTree>
    <p:extLst>
      <p:ext uri="{BB962C8B-B14F-4D97-AF65-F5344CB8AC3E}">
        <p14:creationId xmlns:p14="http://schemas.microsoft.com/office/powerpoint/2010/main" val="4195167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DE869C-1742-491A-9BAD-FC012EF7ADC0}" type="datetimeFigureOut">
              <a:rPr lang="en-US" smtClean="0">
                <a:solidFill>
                  <a:prstClr val="black">
                    <a:tint val="75000"/>
                  </a:prstClr>
                </a:solidFill>
              </a:rPr>
              <a:pPr/>
              <a:t>3/1/2018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3B44EE-A66B-4D19-BB9D-3339F62A32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805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DE869C-1742-491A-9BAD-FC012EF7ADC0}" type="datetimeFigureOut">
              <a:rPr lang="en-US" smtClean="0">
                <a:solidFill>
                  <a:prstClr val="black">
                    <a:tint val="75000"/>
                  </a:prstClr>
                </a:solidFill>
              </a:rPr>
              <a:pPr/>
              <a:t>3/1/2018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3B44EE-A66B-4D19-BB9D-3339F62A32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0243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49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9425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6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1520" y="4495800"/>
            <a:ext cx="8640960" cy="1015663"/>
          </a:xfrm>
          <a:prstGeom prst="rect">
            <a:avLst/>
          </a:prstGeom>
          <a:solidFill>
            <a:srgbClr val="00B0F0">
              <a:alpha val="45000"/>
            </a:srgbClr>
          </a:solidFill>
        </p:spPr>
        <p:txBody>
          <a:bodyPr wrap="square">
            <a:spAutoFit/>
          </a:bodyPr>
          <a:lstStyle/>
          <a:p>
            <a:pPr algn="ctr"/>
            <a:r>
              <a:rPr lang="fi-FI"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fi-FI"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 Allah mengasihi orang-orang yang banyak bertaubat, dan mengasihi orang-orang yang sentiasa mensucikan diri". </a:t>
            </a:r>
            <a:endPar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endParaRPr>
          </a:p>
        </p:txBody>
      </p:sp>
      <p:sp>
        <p:nvSpPr>
          <p:cNvPr id="4" name="Rectangle 3"/>
          <p:cNvSpPr/>
          <p:nvPr/>
        </p:nvSpPr>
        <p:spPr>
          <a:xfrm>
            <a:off x="1295400" y="0"/>
            <a:ext cx="6624736" cy="1015663"/>
          </a:xfrm>
          <a:prstGeom prst="rect">
            <a:avLst/>
          </a:prstGeom>
        </p:spPr>
        <p:txBody>
          <a:bodyPr wrap="square">
            <a:spAutoFit/>
          </a:bodyPr>
          <a:lstStyle/>
          <a:p>
            <a:pPr lvl="0" algn="ctr">
              <a:defRPr/>
            </a:pP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US"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US"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US"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lvl="0" algn="ctr">
              <a:defRPr/>
            </a:pP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Surah </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 </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Baqarah</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222</a:t>
            </a:r>
            <a:endParaRPr lang="en-MY"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251520" y="1897559"/>
            <a:ext cx="8640960" cy="769441"/>
          </a:xfrm>
          <a:prstGeom prst="rect">
            <a:avLst/>
          </a:prstGeom>
          <a:solidFill>
            <a:schemeClr val="tx1">
              <a:lumMod val="50000"/>
              <a:lumOff val="50000"/>
              <a:alpha val="47000"/>
            </a:schemeClr>
          </a:solidFill>
        </p:spPr>
        <p:txBody>
          <a:bodyPr wrap="square">
            <a:spAutoFit/>
          </a:bodyPr>
          <a:lstStyle/>
          <a:p>
            <a:pPr algn="ct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 اللَّهَ يُحِبُّ التَّوَّابِينَ وَيُحِبُّ الْمُتَطَهِّرِينَ</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869400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6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02185" y="1188457"/>
            <a:ext cx="8260815" cy="1200329"/>
          </a:xfrm>
          <a:prstGeom prst="rect">
            <a:avLst/>
          </a:prstGeom>
          <a:solidFill>
            <a:srgbClr val="00B0F0">
              <a:alpha val="63000"/>
            </a:srgbClr>
          </a:solidFill>
          <a:ln w="38100">
            <a:solidFill>
              <a:schemeClr val="tx1"/>
            </a:solidFill>
          </a:ln>
        </p:spPr>
        <p:txBody>
          <a:bodyPr wrap="square">
            <a:spAutoFit/>
          </a:bodyP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Menjaga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kebersihan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iktikad</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atau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akidah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daripada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segala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unsur</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syirik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Mempersekutukan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Allah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dengan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sesuatu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07504" y="116632"/>
            <a:ext cx="8928992"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Kebersihan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Rohani</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Explosion 1 4"/>
          <p:cNvSpPr/>
          <p:nvPr/>
        </p:nvSpPr>
        <p:spPr>
          <a:xfrm>
            <a:off x="179512" y="976263"/>
            <a:ext cx="1008112" cy="648072"/>
          </a:xfrm>
          <a:prstGeom prst="irregularSeal1">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a:t>
            </a:r>
            <a:endParaRPr lang="en-US" sz="2400" dirty="0" smtClean="0">
              <a:ln>
                <a:solidFill>
                  <a:sysClr val="windowText" lastClr="000000"/>
                </a:solidFill>
              </a:ln>
              <a:solidFill>
                <a:schemeClr val="accent4">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ms-MY" sz="2400" dirty="0"/>
          </a:p>
        </p:txBody>
      </p:sp>
      <p:sp>
        <p:nvSpPr>
          <p:cNvPr id="6" name="Rectangle 5"/>
          <p:cNvSpPr/>
          <p:nvPr/>
        </p:nvSpPr>
        <p:spPr>
          <a:xfrm>
            <a:off x="430089" y="2519251"/>
            <a:ext cx="5078015" cy="421806"/>
          </a:xfrm>
          <a:prstGeom prst="rect">
            <a:avLst/>
          </a:prstGeom>
          <a:ln/>
        </p:spPr>
        <p:style>
          <a:lnRef idx="1">
            <a:schemeClr val="accent3"/>
          </a:lnRef>
          <a:fillRef idx="2">
            <a:schemeClr val="accent3"/>
          </a:fillRef>
          <a:effectRef idx="1">
            <a:schemeClr val="accent3"/>
          </a:effectRef>
          <a:fontRef idx="minor">
            <a:schemeClr val="dk1"/>
          </a:fontRef>
        </p:style>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US" sz="24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Sabda</a:t>
            </a:r>
            <a:r>
              <a:rPr lang="en-US" sz="24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Rasulullah</a:t>
            </a:r>
            <a:r>
              <a:rPr lang="en-US" sz="24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SAW</a:t>
            </a:r>
            <a:endParaRPr kumimoji="0" lang="en-MY" sz="24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7" name="Rectangle 6"/>
          <p:cNvSpPr/>
          <p:nvPr/>
        </p:nvSpPr>
        <p:spPr>
          <a:xfrm>
            <a:off x="179512" y="4769857"/>
            <a:ext cx="8784976" cy="1323439"/>
          </a:xfrm>
          <a:prstGeom prst="rect">
            <a:avLst/>
          </a:prstGeom>
          <a:solidFill>
            <a:srgbClr val="0070C0">
              <a:alpha val="45000"/>
            </a:srgbClr>
          </a:solidFill>
        </p:spPr>
        <p:txBody>
          <a:bodyPr wrap="square">
            <a:spAutoFit/>
          </a:bodyPr>
          <a:lstStyle/>
          <a:p>
            <a:pPr algn="ctr"/>
            <a:r>
              <a:rPr lang="ms-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“Aku maha suci daripada sekutu-sekutu, sesiapa yang melakukan sesuatu amalan yang mempersekutukan Aku dengan yang lain nescaya Aku akan biarkan dia bersama sekutunya itu, (Aku tidak akan menerima amalannya)”. </a:t>
            </a:r>
            <a:endPar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8" name="Rectangle 7"/>
          <p:cNvSpPr/>
          <p:nvPr/>
        </p:nvSpPr>
        <p:spPr>
          <a:xfrm>
            <a:off x="286073" y="3116010"/>
            <a:ext cx="8534399" cy="1323439"/>
          </a:xfrm>
          <a:prstGeom prst="rect">
            <a:avLst/>
          </a:prstGeom>
          <a:solidFill>
            <a:schemeClr val="bg1">
              <a:alpha val="40000"/>
            </a:schemeClr>
          </a:solidFill>
        </p:spPr>
        <p:txBody>
          <a:bodyPr wrap="square">
            <a:spAutoFit/>
          </a:bodyPr>
          <a:lstStyle/>
          <a:p>
            <a:pPr algn="ctr" rtl="1"/>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أَنَا أَغْنَى الشُّرَكَاءِ عَنِ الشِّرْكِ، مَنْ عَمِلَ عَمَلاً أَشْرَكَ فِيْهِ مَعِيْ غَيْرِيْ تَرَكْتُهُ وَشِرْكَهُ. </a:t>
            </a:r>
            <a:r>
              <a:rPr lang="ar-SA"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مسلم)</a:t>
            </a:r>
            <a:endParaRPr lang="ms-MY"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869400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6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02185" y="1176843"/>
            <a:ext cx="8260815" cy="830997"/>
          </a:xfrm>
          <a:prstGeom prst="rect">
            <a:avLst/>
          </a:prstGeom>
          <a:solidFill>
            <a:srgbClr val="00B0F0">
              <a:alpha val="63000"/>
            </a:srgbClr>
          </a:solidFill>
          <a:ln w="38100">
            <a:solidFill>
              <a:schemeClr val="tx1"/>
            </a:solidFill>
          </a:ln>
        </p:spPr>
        <p:txBody>
          <a:bodyPr wrap="square">
            <a:spAutoFit/>
          </a:bodyP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Menjaga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kebersihan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amalan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daripada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segala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unsur</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bid’ah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khurafat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sesat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07504" y="116632"/>
            <a:ext cx="8928992"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Kebersihan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Rohani</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Explosion 1 4"/>
          <p:cNvSpPr/>
          <p:nvPr/>
        </p:nvSpPr>
        <p:spPr>
          <a:xfrm>
            <a:off x="179512" y="719643"/>
            <a:ext cx="1008112" cy="648072"/>
          </a:xfrm>
          <a:prstGeom prst="irregularSeal1">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2</a:t>
            </a:r>
            <a:endParaRPr lang="en-US" sz="2400" dirty="0" smtClean="0">
              <a:ln>
                <a:solidFill>
                  <a:sysClr val="windowText" lastClr="000000"/>
                </a:solidFill>
              </a:ln>
              <a:solidFill>
                <a:schemeClr val="accent4">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ms-MY" sz="2400" dirty="0"/>
          </a:p>
        </p:txBody>
      </p:sp>
      <p:sp>
        <p:nvSpPr>
          <p:cNvPr id="6" name="Rectangle 5"/>
          <p:cNvSpPr/>
          <p:nvPr/>
        </p:nvSpPr>
        <p:spPr>
          <a:xfrm>
            <a:off x="430089" y="2507637"/>
            <a:ext cx="5078015" cy="421806"/>
          </a:xfrm>
          <a:prstGeom prst="rect">
            <a:avLst/>
          </a:prstGeom>
          <a:ln/>
        </p:spPr>
        <p:style>
          <a:lnRef idx="1">
            <a:schemeClr val="accent3"/>
          </a:lnRef>
          <a:fillRef idx="2">
            <a:schemeClr val="accent3"/>
          </a:fillRef>
          <a:effectRef idx="1">
            <a:schemeClr val="accent3"/>
          </a:effectRef>
          <a:fontRef idx="minor">
            <a:schemeClr val="dk1"/>
          </a:fontRef>
        </p:style>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US" sz="24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Sabda</a:t>
            </a:r>
            <a:r>
              <a:rPr lang="en-US" sz="24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Rasulullah</a:t>
            </a:r>
            <a:r>
              <a:rPr lang="en-US" sz="24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SAW</a:t>
            </a:r>
            <a:endParaRPr kumimoji="0" lang="en-MY" sz="24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7" name="Rectangle 6"/>
          <p:cNvSpPr/>
          <p:nvPr/>
        </p:nvSpPr>
        <p:spPr>
          <a:xfrm>
            <a:off x="179512" y="4758243"/>
            <a:ext cx="8784976" cy="830997"/>
          </a:xfrm>
          <a:prstGeom prst="rect">
            <a:avLst/>
          </a:prstGeom>
          <a:solidFill>
            <a:srgbClr val="0070C0">
              <a:alpha val="45000"/>
            </a:srgbClr>
          </a:solidFill>
        </p:spPr>
        <p:txBody>
          <a:bodyPr wrap="square">
            <a:spAutoFit/>
          </a:bodyPr>
          <a:lstStyle/>
          <a:p>
            <a:pPr algn="ct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Sesiapa yang melakukan sesuatu amalan yang bukan daripada sunnah kami ini maka ia </a:t>
            </a:r>
            <a:r>
              <a:rPr lang="ms-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tertolak.</a:t>
            </a:r>
            <a:endPar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8" name="Rectangle 7"/>
          <p:cNvSpPr/>
          <p:nvPr/>
        </p:nvSpPr>
        <p:spPr>
          <a:xfrm>
            <a:off x="286073" y="3104396"/>
            <a:ext cx="8534399" cy="769441"/>
          </a:xfrm>
          <a:prstGeom prst="rect">
            <a:avLst/>
          </a:prstGeom>
          <a:solidFill>
            <a:schemeClr val="bg1">
              <a:alpha val="40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عَمِلَ عَمَلاً لَيْسَ عَلَيْهِ أَمْرُنَا هَذَا فَهُوَ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رَدٌّ</a:t>
            </a:r>
            <a:r>
              <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3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مسلم)</a:t>
            </a:r>
            <a:endParaRPr lang="ms-MY" sz="3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869400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6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02185" y="1026840"/>
            <a:ext cx="8260815" cy="1200329"/>
          </a:xfrm>
          <a:prstGeom prst="rect">
            <a:avLst/>
          </a:prstGeom>
          <a:solidFill>
            <a:srgbClr val="00B0F0">
              <a:alpha val="63000"/>
            </a:srgbClr>
          </a:solidFill>
          <a:ln w="38100">
            <a:solidFill>
              <a:schemeClr val="tx1"/>
            </a:solidFill>
          </a:ln>
        </p:spPr>
        <p:txBody>
          <a:bodyPr wrap="square">
            <a:spAutoFit/>
          </a:bodyP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Menjaga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kebersihaan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jiwa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daripada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segala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sifat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mazmumah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seperti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sombong</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riak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suma’h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tamak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hasad</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dengki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dendam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sebagainya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07504" y="188640"/>
            <a:ext cx="8928992"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Kebersihan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Rohani</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Explosion 1 4"/>
          <p:cNvSpPr/>
          <p:nvPr/>
        </p:nvSpPr>
        <p:spPr>
          <a:xfrm>
            <a:off x="179512" y="490610"/>
            <a:ext cx="1008112" cy="648072"/>
          </a:xfrm>
          <a:prstGeom prst="irregularSeal1">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3</a:t>
            </a:r>
            <a:endParaRPr lang="en-US" sz="2400" dirty="0" smtClean="0">
              <a:ln>
                <a:solidFill>
                  <a:sysClr val="windowText" lastClr="000000"/>
                </a:solidFill>
              </a:ln>
              <a:solidFill>
                <a:schemeClr val="accent4">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ms-MY" sz="2400" dirty="0"/>
          </a:p>
        </p:txBody>
      </p:sp>
      <p:sp>
        <p:nvSpPr>
          <p:cNvPr id="6" name="Rectangle 5"/>
          <p:cNvSpPr/>
          <p:nvPr/>
        </p:nvSpPr>
        <p:spPr>
          <a:xfrm>
            <a:off x="430089" y="2357634"/>
            <a:ext cx="5078015" cy="802806"/>
          </a:xfrm>
          <a:prstGeom prst="rect">
            <a:avLst/>
          </a:prstGeom>
          <a:ln/>
        </p:spPr>
        <p:style>
          <a:lnRef idx="1">
            <a:schemeClr val="accent3"/>
          </a:lnRef>
          <a:fillRef idx="2">
            <a:schemeClr val="accent3"/>
          </a:fillRef>
          <a:effectRef idx="1">
            <a:schemeClr val="accent3"/>
          </a:effectRef>
          <a:fontRef idx="minor">
            <a:schemeClr val="dk1"/>
          </a:fontRef>
        </p:style>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US" sz="24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US" sz="24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US" sz="24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US" sz="24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US" sz="24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al </a:t>
            </a:r>
            <a:r>
              <a:rPr lang="en-US" sz="24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Syams</a:t>
            </a:r>
            <a:r>
              <a:rPr lang="en-US" sz="24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US" sz="24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9-10</a:t>
            </a:r>
            <a:endParaRPr kumimoji="0" lang="en-MY" sz="24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7" name="Rectangle 6"/>
          <p:cNvSpPr/>
          <p:nvPr/>
        </p:nvSpPr>
        <p:spPr>
          <a:xfrm>
            <a:off x="179512" y="4608240"/>
            <a:ext cx="8784976" cy="1631216"/>
          </a:xfrm>
          <a:prstGeom prst="rect">
            <a:avLst/>
          </a:prstGeom>
          <a:solidFill>
            <a:srgbClr val="0070C0">
              <a:alpha val="45000"/>
            </a:srgbClr>
          </a:solidFill>
        </p:spPr>
        <p:txBody>
          <a:bodyPr wrap="square">
            <a:spAutoFit/>
          </a:bodyPr>
          <a:lstStyle/>
          <a:p>
            <a:pPr algn="ctr"/>
            <a:r>
              <a:rPr lang="ms-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 berjayalah orang yang menjadikan dirinya yang sedia bersih bertambah-tambah bersih dengan iman dan amal kebajikan, dan sesungguhnya hampalah orang yang menjadikan dirinya yang sedia bersih itu susut dan terbenam kebersihannya dengan sebab kekotoran maksiat”.</a:t>
            </a:r>
            <a:endPar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8" name="Rectangle 7"/>
          <p:cNvSpPr/>
          <p:nvPr/>
        </p:nvSpPr>
        <p:spPr>
          <a:xfrm>
            <a:off x="286073" y="3214554"/>
            <a:ext cx="8534399" cy="830997"/>
          </a:xfrm>
          <a:prstGeom prst="rect">
            <a:avLst/>
          </a:prstGeom>
          <a:solidFill>
            <a:schemeClr val="bg1">
              <a:alpha val="40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قَدْ أَفْلَحَ مَن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زَكَّاهَا. وَقَدْ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خَابَ مَن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دَسَّاهَا.</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869400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6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02185" y="954832"/>
            <a:ext cx="8260815" cy="461665"/>
          </a:xfrm>
          <a:prstGeom prst="rect">
            <a:avLst/>
          </a:prstGeom>
          <a:solidFill>
            <a:srgbClr val="00B0F0">
              <a:alpha val="63000"/>
            </a:srgbClr>
          </a:solidFill>
          <a:ln w="38100">
            <a:solidFill>
              <a:schemeClr val="tx1"/>
            </a:solidFill>
          </a:ln>
        </p:spPr>
        <p:txBody>
          <a:bodyPr wrap="square">
            <a:spAutoFit/>
          </a:bodyP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Menjaga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kebersihan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tubuh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badan</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07504" y="116632"/>
            <a:ext cx="8928992"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Kebersihan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Jasmani</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Explosion 1 4"/>
          <p:cNvSpPr/>
          <p:nvPr/>
        </p:nvSpPr>
        <p:spPr>
          <a:xfrm>
            <a:off x="179512" y="742638"/>
            <a:ext cx="1008112" cy="648072"/>
          </a:xfrm>
          <a:prstGeom prst="irregularSeal1">
            <a:avLst/>
          </a:prstGeom>
          <a:solidFill>
            <a:srgbClr val="7030A0"/>
          </a:solidFill>
          <a:ln>
            <a:solidFill>
              <a:schemeClr val="bg1"/>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a:t>
            </a:r>
            <a:endParaRPr lang="en-US" sz="2400" dirty="0" smtClean="0">
              <a:ln>
                <a:solidFill>
                  <a:sysClr val="windowText" lastClr="000000"/>
                </a:solidFill>
              </a:ln>
              <a:solidFill>
                <a:schemeClr val="accent4">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ms-MY" sz="2400" dirty="0"/>
          </a:p>
        </p:txBody>
      </p:sp>
      <p:sp>
        <p:nvSpPr>
          <p:cNvPr id="6" name="Rectangle 5"/>
          <p:cNvSpPr/>
          <p:nvPr/>
        </p:nvSpPr>
        <p:spPr>
          <a:xfrm>
            <a:off x="179512" y="4422591"/>
            <a:ext cx="8784976" cy="2246769"/>
          </a:xfrm>
          <a:prstGeom prst="rect">
            <a:avLst/>
          </a:prstGeom>
          <a:solidFill>
            <a:srgbClr val="0070C0">
              <a:alpha val="45000"/>
            </a:srgbClr>
          </a:solidFill>
        </p:spPr>
        <p:txBody>
          <a:bodyPr wrap="square">
            <a:spAutoFit/>
          </a:bodyPr>
          <a:lstStyle/>
          <a:p>
            <a:pPr algn="ctr"/>
            <a:r>
              <a:rPr lang="ms-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 orang-orang yang beriman apabila kamu hendak mengerjakan sembahyang padahal kamu berhadas kecil maka berwuduklah, iaitu basuhlah muka kamu dan kedua belah tangan kamu meliputi siku, dan sapulah sebahagian kepala kamu, dan basuhlah kaki kamu meliputi buku lali dan jika kamu berjunub (berhadas besar) maka bersucilah dengan mandi wajib</a:t>
            </a:r>
            <a:r>
              <a:rPr lang="ms-MY"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7" name="Rectangle 6"/>
          <p:cNvSpPr/>
          <p:nvPr/>
        </p:nvSpPr>
        <p:spPr>
          <a:xfrm>
            <a:off x="286073" y="2402632"/>
            <a:ext cx="8534399" cy="1938992"/>
          </a:xfrm>
          <a:prstGeom prst="rect">
            <a:avLst/>
          </a:prstGeom>
          <a:solidFill>
            <a:schemeClr val="bg1">
              <a:alpha val="40000"/>
            </a:schemeClr>
          </a:solidFill>
        </p:spPr>
        <p:txBody>
          <a:bodyPr wrap="square">
            <a:spAutoFit/>
          </a:bodyPr>
          <a:lstStyle/>
          <a:p>
            <a:pPr algn="ctr" rtl="1"/>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الَّذِينَ آمَنُوا إِذَا قُمْتُمْ إِلَى الصَّلَاةِ فَاغْسِلُوا وُجُوهَكُمْ وَأَيْدِيَكُمْ إِلَى الْمَرَافِقِ وَامْسَحُوا بِرُءُوسِكُمْ وَأَرْجُلَكُمْ إِلَى الْكَعْبَيْنِ ۚ وَإِن كُنتُمْ جُنُبًا </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فَاطَّهَّرُوا</a:t>
            </a:r>
            <a:endParaRPr lang="ms-MY"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30089" y="1523626"/>
            <a:ext cx="5078015" cy="802806"/>
          </a:xfrm>
          <a:prstGeom prst="rect">
            <a:avLst/>
          </a:prstGeom>
          <a:ln/>
        </p:spPr>
        <p:style>
          <a:lnRef idx="1">
            <a:schemeClr val="accent3"/>
          </a:lnRef>
          <a:fillRef idx="2">
            <a:schemeClr val="accent3"/>
          </a:fillRef>
          <a:effectRef idx="1">
            <a:schemeClr val="accent3"/>
          </a:effectRef>
          <a:fontRef idx="minor">
            <a:schemeClr val="dk1"/>
          </a:fontRef>
        </p:style>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US" sz="24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US" sz="24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US" sz="24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US" sz="24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US" sz="24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al </a:t>
            </a:r>
            <a:r>
              <a:rPr lang="en-US" sz="24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Maidah</a:t>
            </a:r>
            <a:r>
              <a:rPr lang="en-US" sz="24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US" sz="24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6:</a:t>
            </a:r>
            <a:endParaRPr kumimoji="0" lang="en-MY" sz="24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Tree>
    <p:extLst>
      <p:ext uri="{BB962C8B-B14F-4D97-AF65-F5344CB8AC3E}">
        <p14:creationId xmlns:p14="http://schemas.microsoft.com/office/powerpoint/2010/main" val="2869400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6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02185" y="954832"/>
            <a:ext cx="8260815" cy="461665"/>
          </a:xfrm>
          <a:prstGeom prst="rect">
            <a:avLst/>
          </a:prstGeom>
          <a:solidFill>
            <a:srgbClr val="00B0F0">
              <a:alpha val="63000"/>
            </a:srgbClr>
          </a:solidFill>
          <a:ln w="38100">
            <a:solidFill>
              <a:schemeClr val="tx1"/>
            </a:solidFill>
          </a:ln>
        </p:spPr>
        <p:txBody>
          <a:bodyPr wrap="square">
            <a:spAutoFit/>
          </a:bodyP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Menjaga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kebersihan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tubuh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badan</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07504" y="116632"/>
            <a:ext cx="8928992"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Kebersihan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Jasmani</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179512" y="3317032"/>
            <a:ext cx="8784976" cy="1569660"/>
          </a:xfrm>
          <a:prstGeom prst="rect">
            <a:avLst/>
          </a:prstGeom>
          <a:solidFill>
            <a:srgbClr val="0070C0">
              <a:alpha val="45000"/>
            </a:srgbClr>
          </a:solidFill>
        </p:spPr>
        <p:txBody>
          <a:bodyPr wrap="square">
            <a:spAutoFit/>
          </a:bodyPr>
          <a:lstStyle/>
          <a:p>
            <a:pPr algn="ct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"Lima perkara yang menjadi fitrah manusia iaitu berkhitan, mencukur bulu kemaluan, memotong kuku, mencabut bulu ketiak dan menggunting misai." </a:t>
            </a:r>
            <a:r>
              <a:rPr lang="ms-MY"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(H.R. Muslim</a:t>
            </a:r>
            <a:r>
              <a:rPr lang="ms-MY"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430089" y="1834106"/>
            <a:ext cx="5078015" cy="802806"/>
          </a:xfrm>
          <a:prstGeom prst="rect">
            <a:avLst/>
          </a:prstGeom>
          <a:ln/>
        </p:spPr>
        <p:style>
          <a:lnRef idx="1">
            <a:schemeClr val="accent3"/>
          </a:lnRef>
          <a:fillRef idx="2">
            <a:schemeClr val="accent3"/>
          </a:fillRef>
          <a:effectRef idx="1">
            <a:schemeClr val="accent3"/>
          </a:effectRef>
          <a:fontRef idx="minor">
            <a:schemeClr val="dk1"/>
          </a:fontRef>
        </p:style>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US" sz="24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Sabda</a:t>
            </a:r>
            <a:r>
              <a:rPr lang="en-US" sz="24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Rasulullah</a:t>
            </a:r>
            <a:r>
              <a:rPr lang="en-US" sz="24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SAW</a:t>
            </a:r>
            <a:endParaRPr kumimoji="0" lang="en-MY" sz="24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Tree>
    <p:extLst>
      <p:ext uri="{BB962C8B-B14F-4D97-AF65-F5344CB8AC3E}">
        <p14:creationId xmlns:p14="http://schemas.microsoft.com/office/powerpoint/2010/main" val="2869400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6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02185" y="1026840"/>
            <a:ext cx="8260815" cy="461665"/>
          </a:xfrm>
          <a:prstGeom prst="rect">
            <a:avLst/>
          </a:prstGeom>
          <a:solidFill>
            <a:srgbClr val="00B0F0">
              <a:alpha val="63000"/>
            </a:srgbClr>
          </a:solidFill>
          <a:ln w="38100">
            <a:solidFill>
              <a:schemeClr val="tx1"/>
            </a:solidFill>
          </a:ln>
        </p:spPr>
        <p:txBody>
          <a:bodyPr wrap="square">
            <a:spAutoFit/>
          </a:bodyP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Menjaga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kebersihan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pakaian</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07504" y="188640"/>
            <a:ext cx="8928992"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Kebersihan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Jasmani</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Explosion 1 4"/>
          <p:cNvSpPr/>
          <p:nvPr/>
        </p:nvSpPr>
        <p:spPr>
          <a:xfrm>
            <a:off x="179512" y="814646"/>
            <a:ext cx="1008112" cy="648072"/>
          </a:xfrm>
          <a:prstGeom prst="irregularSeal1">
            <a:avLst/>
          </a:prstGeom>
          <a:solidFill>
            <a:srgbClr val="7030A0"/>
          </a:solidFill>
          <a:ln>
            <a:solidFill>
              <a:schemeClr val="bg1"/>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2</a:t>
            </a:r>
            <a:endParaRPr lang="en-US" sz="2400" dirty="0" smtClean="0">
              <a:ln>
                <a:solidFill>
                  <a:sysClr val="windowText" lastClr="000000"/>
                </a:solidFill>
              </a:ln>
              <a:solidFill>
                <a:schemeClr val="accent4">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ms-MY" sz="2400" dirty="0"/>
          </a:p>
        </p:txBody>
      </p:sp>
      <p:sp>
        <p:nvSpPr>
          <p:cNvPr id="6" name="Rectangle 5"/>
          <p:cNvSpPr/>
          <p:nvPr/>
        </p:nvSpPr>
        <p:spPr>
          <a:xfrm>
            <a:off x="179512" y="4608240"/>
            <a:ext cx="8784976" cy="1015663"/>
          </a:xfrm>
          <a:prstGeom prst="rect">
            <a:avLst/>
          </a:prstGeom>
          <a:solidFill>
            <a:srgbClr val="0070C0">
              <a:alpha val="45000"/>
            </a:srgbClr>
          </a:solidFill>
        </p:spPr>
        <p:txBody>
          <a:bodyPr wrap="square">
            <a:spAutoFit/>
          </a:bodyPr>
          <a:lstStyle/>
          <a:p>
            <a:pPr algn="ctr"/>
            <a:r>
              <a:rPr lang="ms-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“Wahai anak-anak Adam pakailah pakaian kamu yang indah berhias pada tiap-tiap kali kamu ke tempat ibadat (mengerjakan sembahyang) …”</a:t>
            </a:r>
            <a:endPar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7" name="Rectangle 6"/>
          <p:cNvSpPr/>
          <p:nvPr/>
        </p:nvSpPr>
        <p:spPr>
          <a:xfrm>
            <a:off x="286073" y="2703240"/>
            <a:ext cx="8534399" cy="1446550"/>
          </a:xfrm>
          <a:prstGeom prst="rect">
            <a:avLst/>
          </a:prstGeom>
          <a:solidFill>
            <a:schemeClr val="bg1">
              <a:alpha val="40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بَنِي آدَمَ خُذُوا زِينَتَكُمْ عِندَ كُلِّ مَسْجِدٍ وَكُلُوا وَاشْرَبُوا وَلَا تُسْرِفُوا ۚ إِنَّهُ لَا يُحِبُّ الْمُسْرِفِينَ</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30089" y="1595634"/>
            <a:ext cx="5078015" cy="802806"/>
          </a:xfrm>
          <a:prstGeom prst="rect">
            <a:avLst/>
          </a:prstGeom>
          <a:ln/>
        </p:spPr>
        <p:style>
          <a:lnRef idx="1">
            <a:schemeClr val="accent3"/>
          </a:lnRef>
          <a:fillRef idx="2">
            <a:schemeClr val="accent3"/>
          </a:fillRef>
          <a:effectRef idx="1">
            <a:schemeClr val="accent3"/>
          </a:effectRef>
          <a:fontRef idx="minor">
            <a:schemeClr val="dk1"/>
          </a:fontRef>
        </p:style>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US" sz="24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US" sz="24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US" sz="24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US" sz="24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US" sz="24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al </a:t>
            </a:r>
            <a:r>
              <a:rPr lang="en-US" sz="24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A’raf</a:t>
            </a:r>
            <a:r>
              <a:rPr lang="en-US" sz="24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US" sz="24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31</a:t>
            </a:r>
            <a:endParaRPr kumimoji="0" lang="en-MY" sz="24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Tree>
    <p:extLst>
      <p:ext uri="{BB962C8B-B14F-4D97-AF65-F5344CB8AC3E}">
        <p14:creationId xmlns:p14="http://schemas.microsoft.com/office/powerpoint/2010/main" val="2869400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6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02185" y="1026840"/>
            <a:ext cx="8260815" cy="461665"/>
          </a:xfrm>
          <a:prstGeom prst="rect">
            <a:avLst/>
          </a:prstGeom>
          <a:solidFill>
            <a:srgbClr val="00B0F0">
              <a:alpha val="63000"/>
            </a:srgbClr>
          </a:solidFill>
          <a:ln w="38100">
            <a:solidFill>
              <a:schemeClr val="tx1"/>
            </a:solidFill>
          </a:ln>
        </p:spPr>
        <p:txBody>
          <a:bodyPr wrap="square">
            <a:spAutoFit/>
          </a:bodyP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Menjaga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kebersihan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makanan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minuman</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07504" y="188640"/>
            <a:ext cx="8928992"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Kebersihan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Jasmani</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Explosion 1 4"/>
          <p:cNvSpPr/>
          <p:nvPr/>
        </p:nvSpPr>
        <p:spPr>
          <a:xfrm>
            <a:off x="179512" y="814646"/>
            <a:ext cx="1008112" cy="648072"/>
          </a:xfrm>
          <a:prstGeom prst="irregularSeal1">
            <a:avLst/>
          </a:prstGeom>
          <a:solidFill>
            <a:srgbClr val="7030A0"/>
          </a:solidFill>
          <a:ln>
            <a:solidFill>
              <a:schemeClr val="bg1"/>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3</a:t>
            </a:r>
            <a:endParaRPr lang="en-US" sz="2400" dirty="0" smtClean="0">
              <a:ln>
                <a:solidFill>
                  <a:sysClr val="windowText" lastClr="000000"/>
                </a:solidFill>
              </a:ln>
              <a:solidFill>
                <a:schemeClr val="accent4">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ms-MY" sz="2400" dirty="0"/>
          </a:p>
        </p:txBody>
      </p:sp>
      <p:sp>
        <p:nvSpPr>
          <p:cNvPr id="6" name="Rectangle 5"/>
          <p:cNvSpPr/>
          <p:nvPr/>
        </p:nvSpPr>
        <p:spPr>
          <a:xfrm>
            <a:off x="179512" y="4608240"/>
            <a:ext cx="8784976" cy="1323439"/>
          </a:xfrm>
          <a:prstGeom prst="rect">
            <a:avLst/>
          </a:prstGeom>
          <a:solidFill>
            <a:srgbClr val="0070C0">
              <a:alpha val="45000"/>
            </a:srgbClr>
          </a:solidFill>
        </p:spPr>
        <p:txBody>
          <a:bodyPr wrap="square">
            <a:spAutoFit/>
          </a:bodyPr>
          <a:lstStyle/>
          <a:p>
            <a:pPr algn="ctr"/>
            <a:r>
              <a:rPr lang="ms-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 sekalian manusia! Makanlah dari apa yang ada di bumi, yang halal lagi baik dan janganlah kamu ikut jejak langkah syaitan, keran sesungguhnya syaitan itu ialah musuh yang terang nyata bagi kamu”.</a:t>
            </a:r>
            <a:endPar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7" name="Rectangle 6"/>
          <p:cNvSpPr/>
          <p:nvPr/>
        </p:nvSpPr>
        <p:spPr>
          <a:xfrm>
            <a:off x="286073" y="2779440"/>
            <a:ext cx="8534399" cy="1446550"/>
          </a:xfrm>
          <a:prstGeom prst="rect">
            <a:avLst/>
          </a:prstGeom>
          <a:solidFill>
            <a:schemeClr val="bg1">
              <a:alpha val="40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النَّاسُ كُلُوا مِمَّا فِي الْأَرْضِ حَلَالًا طَيِّبًا وَلَا تَتَّبِعُوا خُطُوَاتِ الشَّيْطَانِ ۚ إِنَّهُ لَكُمْ عَدُوٌّ مُّبِينٌ</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30089" y="1595634"/>
            <a:ext cx="5078015" cy="802806"/>
          </a:xfrm>
          <a:prstGeom prst="rect">
            <a:avLst/>
          </a:prstGeom>
          <a:ln/>
        </p:spPr>
        <p:style>
          <a:lnRef idx="1">
            <a:schemeClr val="accent3"/>
          </a:lnRef>
          <a:fillRef idx="2">
            <a:schemeClr val="accent3"/>
          </a:fillRef>
          <a:effectRef idx="1">
            <a:schemeClr val="accent3"/>
          </a:effectRef>
          <a:fontRef idx="minor">
            <a:schemeClr val="dk1"/>
          </a:fontRef>
        </p:style>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US" sz="24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US" sz="24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US" sz="24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US" sz="24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US" sz="24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al </a:t>
            </a:r>
            <a:r>
              <a:rPr lang="en-US" sz="24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Baqarah</a:t>
            </a:r>
            <a:r>
              <a:rPr lang="en-US" sz="24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US" sz="24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168</a:t>
            </a:r>
            <a:endParaRPr kumimoji="0" lang="en-MY" sz="24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Tree>
    <p:extLst>
      <p:ext uri="{BB962C8B-B14F-4D97-AF65-F5344CB8AC3E}">
        <p14:creationId xmlns:p14="http://schemas.microsoft.com/office/powerpoint/2010/main" val="28694000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6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02185" y="1327175"/>
            <a:ext cx="8260815" cy="461665"/>
          </a:xfrm>
          <a:prstGeom prst="rect">
            <a:avLst/>
          </a:prstGeom>
          <a:solidFill>
            <a:srgbClr val="00B0F0">
              <a:alpha val="63000"/>
            </a:srgbClr>
          </a:solidFill>
          <a:ln w="38100">
            <a:solidFill>
              <a:schemeClr val="tx1"/>
            </a:solidFill>
          </a:ln>
        </p:spPr>
        <p:txBody>
          <a:bodyPr wrap="square">
            <a:spAutoFit/>
          </a:bodyP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Menjaga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kebersihan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rumah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persekitaran</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07504" y="188640"/>
            <a:ext cx="8928992"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Kebersihan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Jasmani</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Explosion 1 4"/>
          <p:cNvSpPr/>
          <p:nvPr/>
        </p:nvSpPr>
        <p:spPr>
          <a:xfrm>
            <a:off x="179512" y="814646"/>
            <a:ext cx="1008112" cy="648072"/>
          </a:xfrm>
          <a:prstGeom prst="irregularSeal1">
            <a:avLst/>
          </a:prstGeom>
          <a:solidFill>
            <a:srgbClr val="7030A0"/>
          </a:solidFill>
          <a:ln>
            <a:solidFill>
              <a:schemeClr val="bg1"/>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4</a:t>
            </a:r>
            <a:endParaRPr lang="en-US" sz="2400" dirty="0" smtClean="0">
              <a:ln>
                <a:solidFill>
                  <a:sysClr val="windowText" lastClr="000000"/>
                </a:solidFill>
              </a:ln>
              <a:solidFill>
                <a:schemeClr val="accent4">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ms-MY" sz="2400" dirty="0"/>
          </a:p>
        </p:txBody>
      </p:sp>
      <p:sp>
        <p:nvSpPr>
          <p:cNvPr id="6" name="Rectangle 5"/>
          <p:cNvSpPr/>
          <p:nvPr/>
        </p:nvSpPr>
        <p:spPr>
          <a:xfrm>
            <a:off x="475073" y="2317775"/>
            <a:ext cx="8260815" cy="461665"/>
          </a:xfrm>
          <a:prstGeom prst="rect">
            <a:avLst/>
          </a:prstGeom>
          <a:solidFill>
            <a:srgbClr val="00B0F0">
              <a:alpha val="63000"/>
            </a:srgbClr>
          </a:solidFill>
          <a:ln w="38100">
            <a:solidFill>
              <a:schemeClr val="tx1"/>
            </a:solidFill>
          </a:ln>
        </p:spPr>
        <p:txBody>
          <a:bodyPr wrap="square">
            <a:spAutoFit/>
          </a:bodyP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Menjaga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kebersihan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tempat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beribadat</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Explosion 1 6"/>
          <p:cNvSpPr/>
          <p:nvPr/>
        </p:nvSpPr>
        <p:spPr>
          <a:xfrm>
            <a:off x="152400" y="1805246"/>
            <a:ext cx="1008112" cy="648072"/>
          </a:xfrm>
          <a:prstGeom prst="irregularSeal1">
            <a:avLst/>
          </a:prstGeom>
          <a:solidFill>
            <a:srgbClr val="7030A0"/>
          </a:solidFill>
          <a:ln>
            <a:solidFill>
              <a:schemeClr val="bg1"/>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5</a:t>
            </a:r>
            <a:endParaRPr lang="en-US" sz="2400" dirty="0" smtClean="0">
              <a:ln>
                <a:solidFill>
                  <a:sysClr val="windowText" lastClr="000000"/>
                </a:solidFill>
              </a:ln>
              <a:solidFill>
                <a:schemeClr val="accent4">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ms-MY" sz="2400" dirty="0"/>
          </a:p>
        </p:txBody>
      </p:sp>
      <p:sp>
        <p:nvSpPr>
          <p:cNvPr id="8" name="Rectangle 7"/>
          <p:cNvSpPr/>
          <p:nvPr/>
        </p:nvSpPr>
        <p:spPr>
          <a:xfrm>
            <a:off x="475073" y="3689375"/>
            <a:ext cx="8260815" cy="461665"/>
          </a:xfrm>
          <a:prstGeom prst="rect">
            <a:avLst/>
          </a:prstGeom>
          <a:solidFill>
            <a:srgbClr val="00B0F0">
              <a:alpha val="63000"/>
            </a:srgbClr>
          </a:solidFill>
          <a:ln w="38100">
            <a:solidFill>
              <a:schemeClr val="tx1"/>
            </a:solidFill>
          </a:ln>
        </p:spPr>
        <p:txBody>
          <a:bodyPr wrap="square">
            <a:spAutoFit/>
          </a:bodyP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Menjaga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kebersihan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alam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sekitar</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Explosion 1 8"/>
          <p:cNvSpPr/>
          <p:nvPr/>
        </p:nvSpPr>
        <p:spPr>
          <a:xfrm>
            <a:off x="152400" y="3176846"/>
            <a:ext cx="1008112" cy="648072"/>
          </a:xfrm>
          <a:prstGeom prst="irregularSeal1">
            <a:avLst/>
          </a:prstGeom>
          <a:solidFill>
            <a:srgbClr val="7030A0"/>
          </a:solidFill>
          <a:ln>
            <a:solidFill>
              <a:schemeClr val="bg1"/>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6</a:t>
            </a:r>
            <a:endParaRPr lang="en-US" sz="2400" dirty="0" smtClean="0">
              <a:ln>
                <a:solidFill>
                  <a:sysClr val="windowText" lastClr="000000"/>
                </a:solidFill>
              </a:ln>
              <a:solidFill>
                <a:schemeClr val="accent4">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ms-MY" sz="2400" dirty="0"/>
          </a:p>
        </p:txBody>
      </p:sp>
      <p:sp>
        <p:nvSpPr>
          <p:cNvPr id="10" name="Right Arrow 9"/>
          <p:cNvSpPr/>
          <p:nvPr/>
        </p:nvSpPr>
        <p:spPr>
          <a:xfrm>
            <a:off x="179512" y="4227240"/>
            <a:ext cx="5352786" cy="1511467"/>
          </a:xfrm>
          <a:prstGeom prst="rightArrow">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lvl="0" algn="ctr">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Hindari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sikap</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buang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sampah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merata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tempat</a:t>
            </a:r>
            <a:endParaRPr kumimoji="0" lang="en-MY" sz="2400" b="0" i="0" u="none" strike="noStrike" kern="0" cap="none" spc="0" normalizeH="0" baseline="0" noProof="0" dirty="0">
              <a:ln>
                <a:noFill/>
              </a:ln>
              <a:solidFill>
                <a:sysClr val="window" lastClr="FFFFFF"/>
              </a:solidFill>
              <a:effectLst/>
              <a:uLnTx/>
              <a:uFillTx/>
              <a:latin typeface="Arial"/>
            </a:endParaRPr>
          </a:p>
        </p:txBody>
      </p:sp>
      <p:sp>
        <p:nvSpPr>
          <p:cNvPr id="11" name="Explosion 2 10"/>
          <p:cNvSpPr/>
          <p:nvPr/>
        </p:nvSpPr>
        <p:spPr>
          <a:xfrm>
            <a:off x="3827198" y="3988982"/>
            <a:ext cx="5353314" cy="2752386"/>
          </a:xfrm>
          <a:prstGeom prst="irregularSeal2">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Elakkan</a:t>
            </a:r>
            <a:r>
              <a:rPr lang="en-US"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letak</a:t>
            </a:r>
            <a:r>
              <a:rPr lang="en-US"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sampah</a:t>
            </a:r>
            <a:r>
              <a:rPr lang="en-US"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bonet</a:t>
            </a:r>
            <a:r>
              <a:rPr lang="en-US"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kereta</a:t>
            </a:r>
            <a:r>
              <a:rPr lang="en-US"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sehingga</a:t>
            </a:r>
            <a:r>
              <a:rPr lang="en-US"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jatuh</a:t>
            </a:r>
            <a:r>
              <a:rPr lang="en-US"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berterabur</a:t>
            </a:r>
            <a:r>
              <a:rPr lang="en-US"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MY" dirty="0"/>
          </a:p>
        </p:txBody>
      </p:sp>
    </p:spTree>
    <p:extLst>
      <p:ext uri="{BB962C8B-B14F-4D97-AF65-F5344CB8AC3E}">
        <p14:creationId xmlns:p14="http://schemas.microsoft.com/office/powerpoint/2010/main" val="2869400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6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9512" y="2362200"/>
            <a:ext cx="8784976" cy="2677656"/>
          </a:xfrm>
          <a:prstGeom prst="rect">
            <a:avLst/>
          </a:prstGeom>
          <a:solidFill>
            <a:srgbClr val="0070C0">
              <a:alpha val="45000"/>
            </a:srgbClr>
          </a:solidFill>
        </p:spPr>
        <p:txBody>
          <a:bodyPr wrap="square">
            <a:spAutoFit/>
          </a:bodyPr>
          <a:lstStyle/>
          <a:p>
            <a:pPr algn="ct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“Takutlah kamu dua perkara yang banyak mengundang laknat. Sahabat bertanya apadia dua perkara banyak mengundangkan laknat itu Ya Rasulullah? Baginda menjawab: iaitu orang yang membuang air besar di jalan yang dilalui orang ramai dan juga di tempat mereka berteduh (mengotorkannya)”. </a:t>
            </a:r>
            <a:r>
              <a:rPr lang="ms-MY"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ms-MY"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H.R. Muslim</a:t>
            </a:r>
            <a:r>
              <a:rPr lang="ms-MY"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04800" y="44624"/>
            <a:ext cx="8382000" cy="802806"/>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US"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Maksud</a:t>
            </a:r>
            <a:r>
              <a:rPr lang="en-US"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Sabda</a:t>
            </a:r>
            <a:r>
              <a:rPr lang="en-US"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Rasulullah</a:t>
            </a:r>
            <a:r>
              <a:rPr lang="en-US"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SAW :</a:t>
            </a:r>
            <a:endParaRPr kumimoji="0" lang="en-MY" sz="28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Tree>
    <p:extLst>
      <p:ext uri="{BB962C8B-B14F-4D97-AF65-F5344CB8AC3E}">
        <p14:creationId xmlns:p14="http://schemas.microsoft.com/office/powerpoint/2010/main" val="2869400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6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916832"/>
            <a:ext cx="9144000" cy="2015936"/>
          </a:xfrm>
          <a:prstGeom prst="rect">
            <a:avLst/>
          </a:prstGeom>
          <a:noFill/>
        </p:spPr>
        <p:txBody>
          <a:bodyPr wrap="square">
            <a:spAutoFit/>
          </a:bodyPr>
          <a:lstStyle/>
          <a:p>
            <a:pPr algn="ctr" rtl="1" fontAlgn="auto">
              <a:spcBef>
                <a:spcPts val="0"/>
              </a:spcBef>
              <a:spcAft>
                <a:spcPts val="0"/>
              </a:spcAft>
              <a:defRPr/>
            </a:pPr>
            <a:r>
              <a:rPr lang="ar-SA" sz="12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الْحَمْدُ لِلَّهِ</a:t>
            </a:r>
            <a:endParaRPr lang="en-US" sz="12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endParaRPr>
          </a:p>
        </p:txBody>
      </p:sp>
      <p:sp>
        <p:nvSpPr>
          <p:cNvPr id="4" name="TextBox 3"/>
          <p:cNvSpPr txBox="1"/>
          <p:nvPr/>
        </p:nvSpPr>
        <p:spPr>
          <a:xfrm>
            <a:off x="0" y="4640703"/>
            <a:ext cx="9144000" cy="1200329"/>
          </a:xfrm>
          <a:prstGeom prst="rect">
            <a:avLst/>
          </a:prstGeom>
          <a:solidFill>
            <a:srgbClr val="00B0F0">
              <a:alpha val="53000"/>
            </a:srgbClr>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02822" y="152400"/>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8694000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6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03648" y="3309535"/>
            <a:ext cx="6192688" cy="830997"/>
          </a:xfrm>
          <a:prstGeom prst="rect">
            <a:avLst/>
          </a:prstGeom>
          <a:solidFill>
            <a:srgbClr val="00B0F0">
              <a:alpha val="63000"/>
            </a:srgbClr>
          </a:solidFill>
          <a:ln w="38100">
            <a:solidFill>
              <a:schemeClr val="tx1"/>
            </a:solidFill>
          </a:ln>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Patuhi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tuntutan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sunnah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07504" y="116632"/>
            <a:ext cx="8928992"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Kesimpulan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1441179" y="4604935"/>
            <a:ext cx="6192688" cy="1200329"/>
          </a:xfrm>
          <a:prstGeom prst="rect">
            <a:avLst/>
          </a:prstGeom>
          <a:solidFill>
            <a:schemeClr val="accent6">
              <a:lumMod val="75000"/>
              <a:alpha val="63000"/>
            </a:schemeClr>
          </a:solidFill>
          <a:ln w="38100">
            <a:solidFill>
              <a:schemeClr val="tx1"/>
            </a:solidFill>
          </a:ln>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Hindari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bencana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seperti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penyakit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berjangkit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keracunan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banjir</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kilat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lain-lain</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ight Arrow 5"/>
          <p:cNvSpPr/>
          <p:nvPr/>
        </p:nvSpPr>
        <p:spPr>
          <a:xfrm>
            <a:off x="362214" y="1333665"/>
            <a:ext cx="5352786" cy="1511467"/>
          </a:xfrm>
          <a:prstGeom prst="rightArrow">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lvl="0" algn="ctr">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Jaga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kebersihan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adalah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tanggungjawab</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setiap</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insan</a:t>
            </a:r>
            <a:endParaRPr kumimoji="0" lang="en-MY" sz="2400" b="0" i="0" u="none" strike="noStrike" kern="0" cap="none" spc="0" normalizeH="0" baseline="0" noProof="0" dirty="0">
              <a:ln>
                <a:noFill/>
              </a:ln>
              <a:solidFill>
                <a:sysClr val="window" lastClr="FFFFFF"/>
              </a:solidFill>
              <a:effectLst/>
              <a:uLnTx/>
              <a:uFillTx/>
              <a:latin typeface="Arial"/>
            </a:endParaRPr>
          </a:p>
        </p:txBody>
      </p:sp>
    </p:spTree>
    <p:extLst>
      <p:ext uri="{BB962C8B-B14F-4D97-AF65-F5344CB8AC3E}">
        <p14:creationId xmlns:p14="http://schemas.microsoft.com/office/powerpoint/2010/main" val="28694000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6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1520" y="4495800"/>
            <a:ext cx="8640960" cy="1938992"/>
          </a:xfrm>
          <a:prstGeom prst="rect">
            <a:avLst/>
          </a:prstGeom>
          <a:solidFill>
            <a:srgbClr val="00B0F0">
              <a:alpha val="45000"/>
            </a:srgbClr>
          </a:solidFill>
        </p:spPr>
        <p:txBody>
          <a:bodyPr wrap="square">
            <a:spAutoFit/>
          </a:bodyPr>
          <a:lstStyle/>
          <a:p>
            <a:pPr algn="ctr"/>
            <a:r>
              <a:rPr lang="ms-MY"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ms-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 timbul berbagai-bagai kerosakan dan bala bencana di darat dan di laut dengan sebab apa yang telah di lakukan oleh tangan manusia, timbulnya yang demikian kerana Allah hendak merasakan mereka sebahagian dari balasan perbuatan-perbutan buruk yang mereka telah lakukan supaya mereka kembali insaf dan bertaubat”. </a:t>
            </a:r>
            <a:endPar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endParaRPr>
          </a:p>
        </p:txBody>
      </p:sp>
      <p:sp>
        <p:nvSpPr>
          <p:cNvPr id="4" name="Rectangle 3"/>
          <p:cNvSpPr/>
          <p:nvPr/>
        </p:nvSpPr>
        <p:spPr>
          <a:xfrm>
            <a:off x="1295400" y="0"/>
            <a:ext cx="6624736" cy="1015663"/>
          </a:xfrm>
          <a:prstGeom prst="rect">
            <a:avLst/>
          </a:prstGeom>
        </p:spPr>
        <p:txBody>
          <a:bodyPr wrap="square">
            <a:spAutoFit/>
          </a:bodyPr>
          <a:lstStyle/>
          <a:p>
            <a:pPr lvl="0" algn="ctr">
              <a:defRPr/>
            </a:pP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US"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US"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US"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lvl="0" algn="ctr">
              <a:defRPr/>
            </a:pP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Surah </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r</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Rom</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41:</a:t>
            </a:r>
            <a:endParaRPr lang="en-MY"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251520" y="1524000"/>
            <a:ext cx="8640960" cy="1446550"/>
          </a:xfrm>
          <a:prstGeom prst="rect">
            <a:avLst/>
          </a:prstGeom>
          <a:solidFill>
            <a:schemeClr val="tx1">
              <a:lumMod val="50000"/>
              <a:lumOff val="50000"/>
              <a:alpha val="47000"/>
            </a:schemeClr>
          </a:solidFill>
        </p:spPr>
        <p:txBody>
          <a:bodyPr wrap="square">
            <a:spAutoFit/>
          </a:bodyPr>
          <a:lstStyle/>
          <a:p>
            <a:pPr algn="ct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ظَهَرَ الْفَسَادُ فِي الْبَرِّ وَالْبَحْرِ بِمَا كَسَبَتْ أَيْدِي النَّاسِ لِيُذِيقَهُم بَعْضَ الَّذِي عَمِلُوا لَعَلَّهُمْ يَرْجِعُونَ</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8694000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6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1000" y="1268760"/>
            <a:ext cx="8388424" cy="4154984"/>
          </a:xfrm>
          <a:prstGeom prst="rect">
            <a:avLst/>
          </a:prstGeom>
          <a:solidFill>
            <a:schemeClr val="accent6">
              <a:lumMod val="40000"/>
              <a:lumOff val="60000"/>
              <a:alpha val="37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فِى 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ms-MY"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8694000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374358746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17460541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6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14400" y="188640"/>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679392"/>
            <a:ext cx="9144000" cy="1862048"/>
          </a:xfrm>
          <a:prstGeom prst="rect">
            <a:avLst/>
          </a:prstGeom>
          <a:no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4580201"/>
            <a:ext cx="9144000" cy="1077218"/>
          </a:xfrm>
          <a:prstGeom prst="rect">
            <a:avLst/>
          </a:prstGeom>
          <a:solidFill>
            <a:srgbClr val="00B0F0">
              <a:alpha val="38000"/>
            </a:srgbClr>
          </a:solidFill>
          <a:ln w="57150">
            <a:noFill/>
          </a:ln>
        </p:spPr>
        <p:txBody>
          <a:bodyPr wrap="square">
            <a:spAutoFit/>
          </a:bodyPr>
          <a:lstStyle/>
          <a:p>
            <a:pPr algn="ctr" fontAlgn="auto">
              <a:spcBef>
                <a:spcPts val="0"/>
              </a:spcBef>
              <a:spcAft>
                <a:spcPts val="0"/>
              </a:spcAft>
              <a:defRPr/>
            </a:pP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S.W.T</a:t>
            </a:r>
            <a:r>
              <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8694000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6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5720" y="44624"/>
            <a:ext cx="847728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498392"/>
            <a:ext cx="9144000" cy="1938992"/>
          </a:xfrm>
          <a:prstGeom prst="rect">
            <a:avLst/>
          </a:prstGeom>
          <a:solidFill>
            <a:schemeClr val="accent6">
              <a:lumMod val="75000"/>
              <a:alpha val="22000"/>
            </a:schemeClr>
          </a:solidFill>
          <a:ln>
            <a:noFill/>
          </a:ln>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اللهُ</a:t>
            </a:r>
            <a:r>
              <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وَحْدَهُ لاَ سَريكَ</a:t>
            </a:r>
            <a:r>
              <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لَه، </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046984"/>
            <a:ext cx="9144000" cy="2246769"/>
          </a:xfrm>
          <a:prstGeom prst="rect">
            <a:avLst/>
          </a:prstGeom>
          <a:solidFill>
            <a:srgbClr val="00B0F0">
              <a:alpha val="45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0774453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6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28610" y="-27384"/>
            <a:ext cx="76533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818227"/>
            <a:ext cx="9144000" cy="1569660"/>
          </a:xfrm>
          <a:prstGeom prst="rect">
            <a:avLst/>
          </a:prstGeom>
          <a:solidFill>
            <a:schemeClr val="accent6">
              <a:lumMod val="75000"/>
              <a:alpha val="22000"/>
            </a:schemeClr>
          </a:solidFill>
        </p:spPr>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صَلِّ وَسَلِّمْ وَبَارِكْ عَلَى سَيِّدِنَا مُحَمَّدٍ،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وَعَلَى آلِهِ وَأَصْحَابِهِ وَأَتْبَاعِهِ إِلَى يَوْمِ الدِّيْنِ.</a:t>
            </a:r>
            <a:endParaRPr lang="ms-MY" sz="48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042792"/>
            <a:ext cx="9144000" cy="2246769"/>
          </a:xfrm>
          <a:prstGeom prst="rect">
            <a:avLst/>
          </a:prstGeom>
          <a:solidFill>
            <a:srgbClr val="00B0F0">
              <a:alpha val="35000"/>
            </a:srgbClr>
          </a:solidFill>
          <a:ln w="57150">
            <a:noFill/>
          </a:ln>
        </p:spPr>
        <p:txBody>
          <a:bodyPr wrap="square">
            <a:spAutoFit/>
          </a:bodyPr>
          <a:lstStyle/>
          <a:p>
            <a:pPr algn="ctr">
              <a:defRPr/>
            </a:pPr>
            <a:r>
              <a:rPr lang="en-US" sz="28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8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8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8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8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0774453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6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600200" y="188640"/>
            <a:ext cx="600079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304800" y="4633910"/>
            <a:ext cx="8604448" cy="830997"/>
          </a:xfrm>
          <a:prstGeom prst="rect">
            <a:avLst/>
          </a:prstGeom>
          <a:solidFill>
            <a:srgbClr val="00B0F0">
              <a:alpha val="39000"/>
            </a:srgbClr>
          </a:solidFill>
          <a:ln w="57150">
            <a:noFill/>
          </a:ln>
        </p:spPr>
        <p:txBody>
          <a:bodyPr wrap="square">
            <a:spAutoFit/>
          </a:bodyPr>
          <a:lstStyle/>
          <a:p>
            <a:pPr algn="ctr">
              <a:defRPr/>
            </a:pP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takut</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taatlah</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semoga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400" b="1" dirty="0">
              <a:ln w="9525" cmpd="sng">
                <a:solidFill>
                  <a:prstClr val="black"/>
                </a:solidFill>
                <a:prstDash val="solid"/>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323528" y="1961654"/>
            <a:ext cx="8388424" cy="1754326"/>
          </a:xfrm>
          <a:prstGeom prst="rect">
            <a:avLst/>
          </a:prstGeom>
          <a:solidFill>
            <a:schemeClr val="accent6">
              <a:lumMod val="75000"/>
              <a:alpha val="24000"/>
            </a:schemeClr>
          </a:solidFill>
        </p:spPr>
        <p:txBody>
          <a:bodyPr wrap="square">
            <a:spAutoFit/>
          </a:bodyPr>
          <a:lstStyle/>
          <a:p>
            <a:pPr algn="ctr" rtl="1"/>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اتَّقُوا اللهَ، أُوْصِيْكُمْ وَنَفْسِيْ بِتَقْوَى اللهِ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وَطَاعَتِهِ لَعَلَّكُمْ تُفْلِحُوْنَ.</a:t>
            </a:r>
            <a:endParaRPr lang="ms-MY" sz="5400" b="1" dirty="0">
              <a:ln>
                <a:solidFill>
                  <a:srgbClr val="FFC000"/>
                </a:solidFill>
              </a:ln>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Tree>
    <p:extLst>
      <p:ext uri="{BB962C8B-B14F-4D97-AF65-F5344CB8AC3E}">
        <p14:creationId xmlns:p14="http://schemas.microsoft.com/office/powerpoint/2010/main" val="30774453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135063911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6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66696" y="44624"/>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74592"/>
            <a:ext cx="9144000" cy="1938992"/>
          </a:xfrm>
          <a:prstGeom prst="rect">
            <a:avLst/>
          </a:prstGeom>
          <a:solidFill>
            <a:schemeClr val="accent6">
              <a:lumMod val="50000"/>
              <a:alpha val="27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046984"/>
            <a:ext cx="9144000" cy="2246769"/>
          </a:xfrm>
          <a:prstGeom prst="rect">
            <a:avLst/>
          </a:prstGeom>
          <a:solidFill>
            <a:srgbClr val="00B0F0">
              <a:alpha val="51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8694000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8740245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ms-MY" smtClean="0"/>
          </a:p>
        </p:txBody>
      </p:sp>
      <p:sp>
        <p:nvSpPr>
          <p:cNvPr id="32771" name="Content Placeholder 2"/>
          <p:cNvSpPr>
            <a:spLocks noGrp="1"/>
          </p:cNvSpPr>
          <p:nvPr>
            <p:ph idx="1"/>
          </p:nvPr>
        </p:nvSpPr>
        <p:spPr>
          <a:xfrm>
            <a:off x="457200" y="2027238"/>
            <a:ext cx="8229600" cy="4525962"/>
          </a:xfrm>
        </p:spPr>
        <p:txBody>
          <a:bodyPr/>
          <a:lstStyle/>
          <a:p>
            <a:endParaRPr lang="ms-MY" smtClean="0"/>
          </a:p>
        </p:txBody>
      </p:sp>
      <p:pic>
        <p:nvPicPr>
          <p:cNvPr id="3277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410806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a:gradFill>
            <a:gsLst>
              <a:gs pos="38000">
                <a:schemeClr val="dk1">
                  <a:tint val="50000"/>
                  <a:satMod val="300000"/>
                  <a:alpha val="3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0339644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157081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5397180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0704543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alpha val="6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37176791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33506033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gradFill flip="none" rotWithShape="1">
            <a:gsLst>
              <a:gs pos="93000">
                <a:srgbClr val="03D4A8">
                  <a:alpha val="0"/>
                </a:srgbClr>
              </a:gs>
              <a:gs pos="25000">
                <a:srgbClr val="21D6E0"/>
              </a:gs>
              <a:gs pos="75000">
                <a:srgbClr val="0087E6"/>
              </a:gs>
              <a:gs pos="100000">
                <a:srgbClr val="005CBF"/>
              </a:gs>
            </a:gsLst>
            <a:path path="rect">
              <a:fillToRect l="100000" t="100000"/>
            </a:path>
            <a:tileRect r="-100000" b="-100000"/>
          </a:gradFill>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27405775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381000"/>
            <a:ext cx="8534400" cy="2743200"/>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smtClean="0">
                <a:solidFill>
                  <a:prstClr val="black"/>
                </a:solidFill>
                <a:latin typeface="Bernard MT Condensed" pitchFamily="18" charset="0"/>
              </a:rPr>
              <a:t>Dirikan</a:t>
            </a:r>
            <a:r>
              <a:rPr lang="en-US" sz="4000" dirty="0" smtClean="0">
                <a:solidFill>
                  <a:prstClr val="black"/>
                </a:solidFill>
                <a:latin typeface="Bernard MT Condensed" pitchFamily="18" charset="0"/>
              </a:rPr>
              <a:t> </a:t>
            </a:r>
            <a:r>
              <a:rPr lang="en-US" sz="4000" dirty="0" err="1" smtClean="0">
                <a:solidFill>
                  <a:prstClr val="black"/>
                </a:solidFill>
                <a:latin typeface="Bernard MT Condensed" pitchFamily="18" charset="0"/>
              </a:rPr>
              <a:t>Solat</a:t>
            </a:r>
            <a:r>
              <a:rPr lang="en-US" sz="4000" dirty="0" smtClean="0">
                <a:solidFill>
                  <a:prstClr val="black"/>
                </a:solidFill>
                <a:latin typeface="Bernard MT Condensed" pitchFamily="18" charset="0"/>
              </a:rPr>
              <a:t>….</a:t>
            </a:r>
          </a:p>
          <a:p>
            <a:pPr algn="ctr"/>
            <a:endParaRPr lang="en-US" sz="3200" dirty="0" smtClean="0">
              <a:solidFill>
                <a:prstClr val="black"/>
              </a:solidFill>
              <a:latin typeface="Bernard MT Condensed" pitchFamily="18" charset="0"/>
            </a:endParaRPr>
          </a:p>
          <a:p>
            <a:pPr algn="ctr"/>
            <a:r>
              <a:rPr lang="en-US" sz="3200" b="1" i="1" dirty="0" err="1" smtClean="0">
                <a:solidFill>
                  <a:prstClr val="black"/>
                </a:solidFill>
                <a:latin typeface="Constantia" pitchFamily="18" charset="0"/>
              </a:rPr>
              <a:t>Lurus</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dan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betulkan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saf</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anda</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kerana</a:t>
            </a:r>
            <a:endParaRPr lang="en-US" sz="3200" b="1" i="1" dirty="0" smtClean="0">
              <a:solidFill>
                <a:prstClr val="black"/>
              </a:solidFill>
              <a:latin typeface="Constantia" pitchFamily="18" charset="0"/>
            </a:endParaRPr>
          </a:p>
          <a:p>
            <a:pPr algn="ct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saf</a:t>
            </a:r>
            <a:r>
              <a:rPr lang="en-US" sz="3200" b="1" i="1" dirty="0" smtClean="0">
                <a:solidFill>
                  <a:prstClr val="black"/>
                </a:solidFill>
                <a:latin typeface="Constantia" pitchFamily="18" charset="0"/>
              </a:rPr>
              <a:t> yang </a:t>
            </a:r>
            <a:r>
              <a:rPr lang="en-US" sz="3200" b="1" i="1" dirty="0" err="1" smtClean="0">
                <a:solidFill>
                  <a:prstClr val="black"/>
                </a:solidFill>
                <a:latin typeface="Constantia" pitchFamily="18" charset="0"/>
              </a:rPr>
              <a:t>lurus</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termasuk</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dalam</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kesempurnaan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solat</a:t>
            </a:r>
            <a:r>
              <a:rPr lang="en-US" sz="3200" b="1" i="1" dirty="0" smtClean="0">
                <a:solidFill>
                  <a:prstClr val="black"/>
                </a:solidFill>
                <a:latin typeface="Constantia" pitchFamily="18" charset="0"/>
              </a:rPr>
              <a:t>.</a:t>
            </a:r>
            <a:endParaRPr lang="en-US" sz="3200" b="1" i="1" dirty="0">
              <a:solidFill>
                <a:prstClr val="black"/>
              </a:solidFill>
              <a:latin typeface="Constantia" pitchFamily="18"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Tree>
    <p:extLst>
      <p:ext uri="{BB962C8B-B14F-4D97-AF65-F5344CB8AC3E}">
        <p14:creationId xmlns:p14="http://schemas.microsoft.com/office/powerpoint/2010/main" val="3549700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6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27584" y="44624"/>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72008" y="1678262"/>
            <a:ext cx="8964488" cy="1569660"/>
          </a:xfrm>
          <a:prstGeom prst="rect">
            <a:avLst/>
          </a:prstGeom>
          <a:solidFill>
            <a:schemeClr val="accent6">
              <a:lumMod val="75000"/>
              <a:alpha val="20000"/>
            </a:schemeClr>
          </a:solidFill>
        </p:spPr>
        <p:txBody>
          <a:bodyPr wrap="square">
            <a:spAutoFit/>
          </a:bodyPr>
          <a:lstStyle/>
          <a:p>
            <a:pPr lvl="0" algn="ctr" rtl="1" fontAlgn="base">
              <a:spcBef>
                <a:spcPct val="0"/>
              </a:spcBef>
              <a:spcAft>
                <a:spcPct val="0"/>
              </a:spcAft>
            </a:pP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lvl="0" algn="ctr" rtl="1" fontAlgn="base">
              <a:spcBef>
                <a:spcPct val="0"/>
              </a:spcBef>
              <a:spcAft>
                <a:spcPct val="0"/>
              </a:spcAft>
            </a:pP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وَأَصْحَابِهِ وَأَتْبَاعِهِ إِلَى يَوْمِ الْبَعْـثِ وَالْمَحْـشَرِ.</a:t>
            </a:r>
            <a:endParaRPr lang="ar-EG" sz="480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293096"/>
            <a:ext cx="9144000" cy="1815882"/>
          </a:xfrm>
          <a:prstGeom prst="rect">
            <a:avLst/>
          </a:prstGeom>
          <a:solidFill>
            <a:srgbClr val="00B0F0">
              <a:alpha val="52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8694000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79512" y="762000"/>
            <a:ext cx="8856984" cy="5416868"/>
          </a:xfrm>
          <a:prstGeom prst="rect">
            <a:avLst/>
          </a:prstGeom>
          <a:solidFill>
            <a:schemeClr val="bg1">
              <a:alpha val="56000"/>
            </a:schemeClr>
          </a:solidFill>
        </p:spPr>
        <p:txBody>
          <a:bodyPr wrap="square">
            <a:spAutoFit/>
          </a:bodyPr>
          <a:lstStyle/>
          <a:p>
            <a:pPr algn="ctr">
              <a:defRPr/>
            </a:pPr>
            <a:r>
              <a:rPr lang="en-MY" sz="1600" b="1" dirty="0">
                <a:solidFill>
                  <a:prstClr val="black"/>
                </a:solidFill>
                <a:effectLst>
                  <a:outerShdw blurRad="38100" dist="38100" dir="2700000" algn="tl">
                    <a:srgbClr val="000000">
                      <a:alpha val="43137"/>
                    </a:srgbClr>
                  </a:outerShdw>
                </a:effectLst>
                <a:cs typeface="Arial" charset="0"/>
              </a:rPr>
              <a:t>INTISARI KHUTBAH JUMAAT PADA </a:t>
            </a:r>
            <a:r>
              <a:rPr lang="en-US" sz="1600" b="1" dirty="0" smtClean="0">
                <a:solidFill>
                  <a:prstClr val="black"/>
                </a:solidFill>
                <a:effectLst>
                  <a:outerShdw blurRad="38100" dist="38100" dir="2700000" algn="tl">
                    <a:srgbClr val="000000">
                      <a:alpha val="43137"/>
                    </a:srgbClr>
                  </a:outerShdw>
                </a:effectLst>
                <a:cs typeface="Arial" charset="0"/>
              </a:rPr>
              <a:t>2</a:t>
            </a:r>
            <a:r>
              <a:rPr lang="en-MY" sz="1600" b="1" dirty="0" smtClean="0">
                <a:solidFill>
                  <a:prstClr val="black"/>
                </a:solidFill>
                <a:effectLst>
                  <a:outerShdw blurRad="38100" dist="38100" dir="2700000" algn="tl">
                    <a:srgbClr val="000000">
                      <a:alpha val="43137"/>
                    </a:srgbClr>
                  </a:outerShdw>
                </a:effectLst>
                <a:cs typeface="Arial" charset="0"/>
              </a:rPr>
              <a:t>/03/2018</a:t>
            </a:r>
            <a:endParaRPr lang="en-MY" sz="1600" b="1" dirty="0">
              <a:solidFill>
                <a:prstClr val="black"/>
              </a:solidFill>
              <a:effectLst>
                <a:outerShdw blurRad="38100" dist="38100" dir="2700000" algn="tl">
                  <a:srgbClr val="000000">
                    <a:alpha val="43137"/>
                  </a:srgbClr>
                </a:outerShdw>
              </a:effectLst>
              <a:cs typeface="Arial" charset="0"/>
            </a:endParaRPr>
          </a:p>
          <a:p>
            <a:pPr algn="ctr">
              <a:defRPr/>
            </a:pPr>
            <a:endParaRPr lang="en-MY"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ctr">
              <a:defRPr/>
            </a:pPr>
            <a:r>
              <a:rPr lang="en-MY"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TAJUK: </a:t>
            </a: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MEMBUDAYAKAN KEBERSIHAN.</a:t>
            </a:r>
            <a:endPar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ctr">
              <a:defRPr/>
            </a:pPr>
            <a:endParaRPr lang="en-MY"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lgn="just">
              <a:buAutoNum type="arabicPeriod"/>
              <a:defRPr/>
            </a:pP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ISLAM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SANGAT MENITIKBERATKAN KEBERSIHAN. DIANTARA PERINTAH AWAL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YANG DITERIMA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OLEH RASULULLAH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SAW IALAH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SUPAYA DIJAGA KEBERSIHAN PAKAIAN, TUBUH, DAN AMALAN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DARIPADA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KEKOTORAN DAN MAKSIAT</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marL="342900" indent="-342900" algn="just">
              <a:buAutoNum type="arabicPeriod"/>
              <a:defRPr/>
            </a:pPr>
            <a:endPar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lgn="just">
              <a:buAutoNum type="arabicPeriod"/>
              <a:defRPr/>
            </a:pP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KEBERSIHAN ROHANI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LAGI DITEKANKAN, DIMANA SETIAP MUSLIM WAJIB MEMBERSIHKAN AKIDAH DARIPADA UNSUR SYIRIK. JIWA PERLU DIMURNIKAN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DARIPADA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SIFAT KEJI SEPERTI SOMBONG RIYA' , TAMA', HASAD DAN DENDAM</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marL="342900" indent="-342900" algn="just">
              <a:buAutoNum type="arabicPeriod"/>
              <a:defRPr/>
            </a:pPr>
            <a:endPar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lgn="just">
              <a:buAutoNum type="arabicPeriod"/>
              <a:defRPr/>
            </a:pP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KEBERSIHAN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FIZIKAL TERMASUK BADAN, PAKAIAN DAN TEMPAT TINGGAL BERERTI BEBAS DARIPADA KEKOTORAN, NAJIS DAN BAU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YANG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TIDAK MENYENANGKAN DAN DARIPADA UNSUR-UNSUR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YANG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MEMUDHARATKAN</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marL="342900" indent="-342900" algn="just">
              <a:buAutoNum type="arabicPeriod"/>
              <a:defRPr/>
            </a:pPr>
            <a:endPar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lgn="just">
              <a:buAutoNum type="arabicPeriod"/>
              <a:defRPr/>
            </a:pP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ISLAM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JUGA MAHUKAN MASJID, TEMPAT AWAN DAN ALAM SEKITAR DALAM KEADAAN BERSIH DAN MENARIK. PERBUATAN MENGOTOR DAN MENCEMARKAN TEMPAT AWAM DAN ALAM SEKITAR MENGUNDANG LAKNAT ALLAH .</a:t>
            </a:r>
            <a:endParaRPr lang="en-MY"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2966096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6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19200" y="152400"/>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95536" y="1674674"/>
            <a:ext cx="8424936" cy="1754326"/>
          </a:xfrm>
          <a:prstGeom prst="rect">
            <a:avLst/>
          </a:prstGeom>
          <a:solidFill>
            <a:schemeClr val="accent6">
              <a:lumMod val="50000"/>
              <a:alpha val="27000"/>
            </a:scheme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أُوصِيْكُمْ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بِتَقْوَى اللهِ وَمُرَاقَبَتِهِ فِي الْجَهْرِ وَالنَّجْوَى لَعَلَّكُمْ تُفْلِحُوْنَ. </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191000"/>
            <a:ext cx="9144000" cy="1631216"/>
          </a:xfrm>
          <a:prstGeom prst="rect">
            <a:avLst/>
          </a:prstGeom>
          <a:solidFill>
            <a:srgbClr val="00B0F0">
              <a:alpha val="43000"/>
            </a:srgbClr>
          </a:solid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Bertakwalah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sama</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ada</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ketika</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berada</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di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khalayak</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ramai</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atau</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berada</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seorang</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diri</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mudah-mudahan</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kita</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tergolong</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dalam</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kalangan</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orang yang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mendapat</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kejayaan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endParaRPr lang="en-GB"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Tree>
    <p:extLst>
      <p:ext uri="{BB962C8B-B14F-4D97-AF65-F5344CB8AC3E}">
        <p14:creationId xmlns:p14="http://schemas.microsoft.com/office/powerpoint/2010/main" val="2869400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 y="-1"/>
            <a:ext cx="9142834" cy="684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5439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6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1520" y="3717032"/>
            <a:ext cx="8640960" cy="2462213"/>
          </a:xfrm>
          <a:prstGeom prst="rect">
            <a:avLst/>
          </a:prstGeom>
          <a:solidFill>
            <a:srgbClr val="00B0F0">
              <a:alpha val="45000"/>
            </a:srgbClr>
          </a:solidFill>
        </p:spPr>
        <p:txBody>
          <a:bodyPr wrap="square">
            <a:spAutoFit/>
          </a:bodyPr>
          <a:lstStyle/>
          <a:p>
            <a:pPr algn="ct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Wahai</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orang yang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berselimut</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bangunlah</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serta</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berilah</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peringatan</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amaran</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umat</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manusia</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Tuhanmu</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maka</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ucaplah</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ingatlah</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kebesaran-Nya</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pakaianmu</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maka</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hendaklah</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engkau</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bersihkan</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segala</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kejahatan</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maka</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hendaklah</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engkau</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jauhi</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janganlah</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engkau</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memberi</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sesuatu</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dengan</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tujuan</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hendak</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mendapat</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lebih</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banyak</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daripadanya</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endPar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endParaRPr>
          </a:p>
        </p:txBody>
      </p:sp>
      <p:sp>
        <p:nvSpPr>
          <p:cNvPr id="4" name="Rectangle 3"/>
          <p:cNvSpPr/>
          <p:nvPr/>
        </p:nvSpPr>
        <p:spPr>
          <a:xfrm>
            <a:off x="1295400" y="0"/>
            <a:ext cx="6624736" cy="1015663"/>
          </a:xfrm>
          <a:prstGeom prst="rect">
            <a:avLst/>
          </a:prstGeom>
        </p:spPr>
        <p:txBody>
          <a:bodyPr wrap="square">
            <a:spAutoFit/>
          </a:bodyPr>
          <a:lstStyle/>
          <a:p>
            <a:pPr lvl="0" algn="ctr">
              <a:defRPr/>
            </a:pP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US"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US"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US"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lvl="0" algn="ctr">
              <a:defRPr/>
            </a:pP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Surah </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 </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Muddassir</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1-6</a:t>
            </a:r>
            <a:endParaRPr lang="en-MY"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251520" y="1524000"/>
            <a:ext cx="8640960" cy="1446550"/>
          </a:xfrm>
          <a:prstGeom prst="rect">
            <a:avLst/>
          </a:prstGeom>
          <a:solidFill>
            <a:schemeClr val="tx1">
              <a:lumMod val="50000"/>
              <a:lumOff val="50000"/>
              <a:alpha val="47000"/>
            </a:schemeClr>
          </a:solidFill>
        </p:spPr>
        <p:txBody>
          <a:bodyPr wrap="square">
            <a:spAutoFit/>
          </a:bodyPr>
          <a:lstStyle/>
          <a:p>
            <a:pPr algn="ct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الْمُدَّثِّرُ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قُمْ فَأَنذِرْ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وَرَبَّكَ فَكَبِّرْ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وَثِيَابَكَ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فَطَهِّرْ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وَالرُّجْزَ فَاهْجُرْ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وَلَا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تَمْنُن تَسْتَكْثِرُ </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869400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6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1520" y="116632"/>
            <a:ext cx="8568952" cy="553998"/>
          </a:xfrm>
          <a:prstGeom prst="rect">
            <a:avLst/>
          </a:prstGeom>
        </p:spPr>
        <p:txBody>
          <a:bodyPr wrap="square">
            <a:spAutoFit/>
          </a:bodyPr>
          <a:lstStyle/>
          <a:p>
            <a:pPr lvl="0" algn="ct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Seruan</a:t>
            </a:r>
            <a:r>
              <a:rPr lang="en-US"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Ayat</a:t>
            </a:r>
            <a:endParaRPr lang="en-US" sz="3000" b="1" dirty="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endParaRPr>
          </a:p>
        </p:txBody>
      </p:sp>
      <p:sp>
        <p:nvSpPr>
          <p:cNvPr id="4" name="Rectangle 3"/>
          <p:cNvSpPr/>
          <p:nvPr/>
        </p:nvSpPr>
        <p:spPr>
          <a:xfrm>
            <a:off x="586898" y="1331097"/>
            <a:ext cx="4369804" cy="1159024"/>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181319" tIns="181319" rIns="181319" bIns="181319" numCol="1" spcCol="1270" anchor="ctr" anchorCtr="0">
            <a:noAutofit/>
          </a:bodyPr>
          <a:lstStyle/>
          <a:p>
            <a:pPr lvl="0" algn="ctr" defTabSz="1422400">
              <a:lnSpc>
                <a:spcPct val="90000"/>
              </a:lnSpc>
              <a:spcBef>
                <a:spcPct val="0"/>
              </a:spcBef>
              <a:spcAft>
                <a:spcPct val="35000"/>
              </a:spcAft>
            </a:pPr>
            <a:r>
              <a:rPr lang="en-MY" sz="26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Mentauhidkan</a:t>
            </a:r>
            <a:r>
              <a:rPr lang="en-MY" sz="26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a:t>
            </a:r>
            <a:endParaRPr kumimoji="0" lang="en-MY" sz="2600" b="1" i="0" u="none" strike="noStrike" kern="1200" cap="none" spc="0" normalizeH="0" baseline="0" noProof="0"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5" name="Rectangle 4"/>
          <p:cNvSpPr/>
          <p:nvPr/>
        </p:nvSpPr>
        <p:spPr>
          <a:xfrm>
            <a:off x="3925349" y="2490121"/>
            <a:ext cx="4648200" cy="1157368"/>
          </a:xfrm>
          <a:prstGeom prst="rect">
            <a:avLst/>
          </a:prstGeom>
          <a:solidFill>
            <a:srgbClr val="92D050"/>
          </a:solidFill>
          <a:ln w="25400" cap="flat" cmpd="sng" algn="ctr">
            <a:solidFill>
              <a:sysClr val="window" lastClr="FFFFFF">
                <a:hueOff val="0"/>
                <a:satOff val="0"/>
                <a:lumOff val="0"/>
                <a:alphaOff val="0"/>
              </a:sysClr>
            </a:solidFill>
            <a:prstDash val="solid"/>
          </a:ln>
          <a:effectLst/>
        </p:spPr>
        <p:txBody>
          <a:bodyPr spcFirstLastPara="0" vert="horz" wrap="square" lIns="181319" tIns="181319" rIns="181319" bIns="181319" numCol="1" spcCol="1270" anchor="ctr" anchorCtr="0">
            <a:noAutofit/>
          </a:bodyPr>
          <a:lstStyle/>
          <a:p>
            <a:pPr lvl="0" algn="ctr" defTabSz="1422400">
              <a:lnSpc>
                <a:spcPct val="90000"/>
              </a:lnSpc>
              <a:spcBef>
                <a:spcPct val="0"/>
              </a:spcBef>
              <a:spcAft>
                <a:spcPct val="35000"/>
              </a:spcAft>
            </a:pPr>
            <a:r>
              <a:rPr lang="en-MY" sz="26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Membersihkan</a:t>
            </a:r>
            <a:r>
              <a:rPr lang="en-MY" sz="26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6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pakaian</a:t>
            </a:r>
            <a:r>
              <a:rPr lang="en-MY" sz="26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6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dari</a:t>
            </a:r>
            <a:r>
              <a:rPr lang="en-MY" sz="26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6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kekotoran</a:t>
            </a:r>
            <a:endParaRPr kumimoji="0" lang="en-MY" sz="2600" b="1" i="0" u="none" strike="noStrike" kern="1200" cap="none" spc="0" normalizeH="0" baseline="0" noProof="0"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6" name="Down Arrow 5"/>
          <p:cNvSpPr/>
          <p:nvPr/>
        </p:nvSpPr>
        <p:spPr>
          <a:xfrm>
            <a:off x="509884" y="4611300"/>
            <a:ext cx="1153549" cy="1808584"/>
          </a:xfrm>
          <a:prstGeom prst="downArrow">
            <a:avLst/>
          </a:prstGeom>
          <a:solidFill>
            <a:sysClr val="window" lastClr="FFFFFF"/>
          </a:solidFill>
          <a:ln w="381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7" name="Rectangle 6"/>
          <p:cNvSpPr/>
          <p:nvPr/>
        </p:nvSpPr>
        <p:spPr>
          <a:xfrm>
            <a:off x="498801" y="3611095"/>
            <a:ext cx="4369804" cy="1159024"/>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181319" tIns="181319" rIns="181319" bIns="181319" numCol="1" spcCol="1270" anchor="ctr" anchorCtr="0">
            <a:noAutofit/>
          </a:bodyPr>
          <a:lstStyle/>
          <a:p>
            <a:pPr lvl="0" algn="ctr" defTabSz="1422400">
              <a:lnSpc>
                <a:spcPct val="90000"/>
              </a:lnSpc>
              <a:spcBef>
                <a:spcPct val="0"/>
              </a:spcBef>
              <a:spcAft>
                <a:spcPct val="35000"/>
              </a:spcAft>
            </a:pPr>
            <a:r>
              <a:rPr lang="en-MY" sz="26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Membersihkan</a:t>
            </a:r>
            <a:r>
              <a:rPr lang="en-MY" sz="26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6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diri</a:t>
            </a:r>
            <a:r>
              <a:rPr lang="en-MY" sz="26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6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dari</a:t>
            </a:r>
            <a:r>
              <a:rPr lang="en-MY" sz="26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6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maksiat</a:t>
            </a:r>
            <a:endParaRPr kumimoji="0" lang="en-MY" sz="2600" b="1" i="0" u="none" strike="noStrike" kern="1200" cap="none" spc="0" normalizeH="0" baseline="0" noProof="0"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8" name="Rectangle 7"/>
          <p:cNvSpPr/>
          <p:nvPr/>
        </p:nvSpPr>
        <p:spPr>
          <a:xfrm>
            <a:off x="4077749" y="4359864"/>
            <a:ext cx="4648200" cy="1157368"/>
          </a:xfrm>
          <a:prstGeom prst="rect">
            <a:avLst/>
          </a:prstGeom>
          <a:solidFill>
            <a:srgbClr val="92D050"/>
          </a:solidFill>
          <a:ln w="25400" cap="flat" cmpd="sng" algn="ctr">
            <a:solidFill>
              <a:sysClr val="window" lastClr="FFFFFF">
                <a:hueOff val="0"/>
                <a:satOff val="0"/>
                <a:lumOff val="0"/>
                <a:alphaOff val="0"/>
              </a:sysClr>
            </a:solidFill>
            <a:prstDash val="solid"/>
          </a:ln>
          <a:effectLst/>
        </p:spPr>
        <p:txBody>
          <a:bodyPr spcFirstLastPara="0" vert="horz" wrap="square" lIns="181319" tIns="181319" rIns="181319" bIns="181319" numCol="1" spcCol="1270" anchor="ctr" anchorCtr="0">
            <a:noAutofit/>
          </a:bodyPr>
          <a:lstStyle/>
          <a:p>
            <a:pPr lvl="0" algn="ctr" defTabSz="1422400">
              <a:lnSpc>
                <a:spcPct val="90000"/>
              </a:lnSpc>
              <a:spcBef>
                <a:spcPct val="0"/>
              </a:spcBef>
              <a:spcAft>
                <a:spcPct val="35000"/>
              </a:spcAft>
            </a:pPr>
            <a:r>
              <a:rPr lang="en-MY" sz="26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Sentiasa</a:t>
            </a:r>
            <a:r>
              <a:rPr lang="en-MY" sz="26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6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Ikhlas</a:t>
            </a:r>
            <a:endParaRPr kumimoji="0" lang="en-MY" sz="2600" b="1" i="0" u="none" strike="noStrike" kern="1200" cap="none" spc="0" normalizeH="0" baseline="0" noProof="0"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Tree>
    <p:extLst>
      <p:ext uri="{BB962C8B-B14F-4D97-AF65-F5344CB8AC3E}">
        <p14:creationId xmlns:p14="http://schemas.microsoft.com/office/powerpoint/2010/main" val="2869400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6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8081" y="44624"/>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US"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Sabda</a:t>
            </a:r>
            <a:r>
              <a:rPr lang="en-US"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Rasulullah</a:t>
            </a:r>
            <a:r>
              <a:rPr lang="en-US"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SAW</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16904" y="3501008"/>
            <a:ext cx="8991600" cy="461665"/>
          </a:xfrm>
          <a:prstGeom prst="rect">
            <a:avLst/>
          </a:prstGeom>
          <a:solidFill>
            <a:srgbClr val="0070C0">
              <a:alpha val="45000"/>
            </a:srgbClr>
          </a:solidFill>
        </p:spPr>
        <p:txBody>
          <a:bodyPr wrap="square">
            <a:spAutoFit/>
          </a:bodyPr>
          <a:lstStyle/>
          <a:p>
            <a:pPr algn="ctr"/>
            <a:r>
              <a:rPr lang="fi-FI"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“Kebersihan itu sebahagian daripada keimanan”. </a:t>
            </a:r>
            <a:endPar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5" name="Rectangle 4"/>
          <p:cNvSpPr/>
          <p:nvPr/>
        </p:nvSpPr>
        <p:spPr>
          <a:xfrm>
            <a:off x="131254" y="1840195"/>
            <a:ext cx="8856984" cy="830997"/>
          </a:xfrm>
          <a:prstGeom prst="rect">
            <a:avLst/>
          </a:prstGeom>
          <a:solidFill>
            <a:schemeClr val="bg1">
              <a:alpha val="40000"/>
            </a:schemeClr>
          </a:solidFill>
        </p:spPr>
        <p:txBody>
          <a:bodyPr wrap="square">
            <a:spAutoFit/>
          </a:bodyPr>
          <a:lstStyle/>
          <a:p>
            <a:pPr algn="ct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اَلطُّهُـوْرُ شَطْرُ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الإِيْمَانِ</a:t>
            </a:r>
            <a:r>
              <a:rPr lang="ar-SA" sz="3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(رواه  </a:t>
            </a:r>
            <a:r>
              <a:rPr lang="ar-SA" sz="3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الإمَام أحْمَد ومسلم)</a:t>
            </a:r>
            <a:endParaRPr lang="ms-MY" sz="3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869400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1719</Words>
  <Application>Microsoft Office PowerPoint</Application>
  <PresentationFormat>On-screen Show (4:3)</PresentationFormat>
  <Paragraphs>175</Paragraphs>
  <Slides>40</Slides>
  <Notes>0</Notes>
  <HiddenSlides>0</HiddenSlides>
  <MMClips>0</MMClips>
  <ScaleCrop>false</ScaleCrop>
  <HeadingPairs>
    <vt:vector size="4" baseType="variant">
      <vt:variant>
        <vt:lpstr>Theme</vt:lpstr>
      </vt:variant>
      <vt:variant>
        <vt:i4>3</vt:i4>
      </vt:variant>
      <vt:variant>
        <vt:lpstr>Slide Titles</vt:lpstr>
      </vt:variant>
      <vt:variant>
        <vt:i4>40</vt:i4>
      </vt:variant>
    </vt:vector>
  </HeadingPairs>
  <TitlesOfParts>
    <vt:vector size="43"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ustaz aizi</dc:creator>
  <cp:lastModifiedBy>USER</cp:lastModifiedBy>
  <cp:revision>5</cp:revision>
  <dcterms:created xsi:type="dcterms:W3CDTF">2018-02-27T15:12:10Z</dcterms:created>
  <dcterms:modified xsi:type="dcterms:W3CDTF">2018-03-01T07:28:38Z</dcterms:modified>
</cp:coreProperties>
</file>